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00" userDrawn="1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14" userDrawn="1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16" autoAdjust="0"/>
    <p:restoredTop sz="85381" autoAdjust="0"/>
  </p:normalViewPr>
  <p:slideViewPr>
    <p:cSldViewPr>
      <p:cViewPr varScale="1">
        <p:scale>
          <a:sx n="75" d="100"/>
          <a:sy n="75" d="100"/>
        </p:scale>
        <p:origin x="-744" y="-72"/>
      </p:cViewPr>
      <p:guideLst>
        <p:guide orient="horz" pos="2160"/>
        <p:guide orient="horz" pos="3792"/>
        <p:guide orient="horz" pos="1152"/>
        <p:guide orient="horz" pos="3168"/>
        <p:guide pos="3839"/>
        <p:guide pos="800"/>
        <p:guide pos="6863"/>
        <p:guide pos="959"/>
        <p:guide pos="6719"/>
        <p:guide pos="4991"/>
        <p:guide pos="671"/>
        <p:guide pos="7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76E-2"/>
          <c:y val="1.8946832704862929E-2"/>
          <c:w val="0.93617093175853061"/>
          <c:h val="0.919565922413849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21811.599999999999</c:v>
                </c:pt>
                <c:pt idx="1">
                  <c:v>23029</c:v>
                </c:pt>
                <c:pt idx="2">
                  <c:v>17822.400000000001</c:v>
                </c:pt>
                <c:pt idx="3">
                  <c:v>15297.9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AE-4FE5-8F3C-25744E5FA429}"/>
            </c:ext>
          </c:extLst>
        </c:ser>
        <c:shape val="box"/>
        <c:axId val="148873600"/>
        <c:axId val="148875136"/>
        <c:axId val="148683840"/>
      </c:bar3DChart>
      <c:catAx>
        <c:axId val="148873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875136"/>
        <c:crosses val="autoZero"/>
        <c:auto val="1"/>
        <c:lblAlgn val="ctr"/>
        <c:lblOffset val="100"/>
      </c:catAx>
      <c:valAx>
        <c:axId val="1488751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873600"/>
        <c:crosses val="autoZero"/>
        <c:crossBetween val="between"/>
      </c:valAx>
      <c:serAx>
        <c:axId val="148683840"/>
        <c:scaling>
          <c:orientation val="minMax"/>
        </c:scaling>
        <c:delete val="1"/>
        <c:axPos val="b"/>
        <c:majorTickMark val="none"/>
        <c:tickLblPos val="nextTo"/>
        <c:crossAx val="148875136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77777777777781E-2"/>
          <c:y val="4.2170012389516426E-2"/>
          <c:w val="0.96944444444444566"/>
          <c:h val="0.9018538618143475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5398.6</c:v>
                </c:pt>
                <c:pt idx="1">
                  <c:v>5821.7</c:v>
                </c:pt>
                <c:pt idx="2" formatCode="0.0">
                  <c:v>6054.6</c:v>
                </c:pt>
                <c:pt idx="3">
                  <c:v>5839.1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8-4823-B316-5BB77567C5FD}"/>
            </c:ext>
          </c:extLst>
        </c:ser>
        <c:dLbls>
          <c:showVal val="1"/>
        </c:dLbls>
        <c:gapWidth val="79"/>
        <c:shape val="box"/>
        <c:axId val="119674752"/>
        <c:axId val="119677312"/>
        <c:axId val="67598528"/>
      </c:bar3DChart>
      <c:catAx>
        <c:axId val="11967475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77312"/>
        <c:crosses val="autoZero"/>
        <c:auto val="1"/>
        <c:lblAlgn val="ctr"/>
        <c:lblOffset val="100"/>
      </c:catAx>
      <c:valAx>
        <c:axId val="11967731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19674752"/>
        <c:crosses val="autoZero"/>
        <c:crossBetween val="between"/>
      </c:valAx>
      <c:serAx>
        <c:axId val="67598528"/>
        <c:scaling>
          <c:orientation val="minMax"/>
        </c:scaling>
        <c:delete val="1"/>
        <c:axPos val="b"/>
        <c:tickLblPos val="nextTo"/>
        <c:crossAx val="119677312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 </c:v>
                </c:pt>
                <c:pt idx="1">
                  <c:v>НДФЛ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Штраф, санкции, возмещение ущерба</c:v>
                </c:pt>
                <c:pt idx="6">
                  <c:v>Доходы от использования имущества, находящегося в государственной и мунииципальной собственности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1093.4000000000001</c:v>
                </c:pt>
                <c:pt idx="2">
                  <c:v>306</c:v>
                </c:pt>
                <c:pt idx="3">
                  <c:v>4331.1000000000004</c:v>
                </c:pt>
                <c:pt idx="4">
                  <c:v>9.6999999999999993</c:v>
                </c:pt>
                <c:pt idx="5">
                  <c:v>3.6</c:v>
                </c:pt>
                <c:pt idx="6">
                  <c:v>74.5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gapWidth val="100"/>
        <c:axId val="152135168"/>
        <c:axId val="152150784"/>
      </c:barChart>
      <c:catAx>
        <c:axId val="152135168"/>
        <c:scaling>
          <c:orientation val="minMax"/>
        </c:scaling>
        <c:axPos val="b"/>
        <c:tickLblPos val="nextTo"/>
        <c:crossAx val="152150784"/>
        <c:crosses val="autoZero"/>
        <c:auto val="1"/>
        <c:lblAlgn val="ctr"/>
        <c:lblOffset val="100"/>
      </c:catAx>
      <c:valAx>
        <c:axId val="152150784"/>
        <c:scaling>
          <c:orientation val="minMax"/>
        </c:scaling>
        <c:axPos val="l"/>
        <c:majorGridlines/>
        <c:numFmt formatCode="General" sourceLinked="1"/>
        <c:tickLblPos val="nextTo"/>
        <c:crossAx val="152135168"/>
        <c:crosses val="autoZero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444690670763442"/>
          <c:y val="2.2807477333942259E-2"/>
          <c:w val="0.88207212009997049"/>
          <c:h val="0.820960200115211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bevelB w="114300" prst="hardEdge"/>
            </a:sp3d>
          </c:spPr>
          <c:cat>
            <c:strRef>
              <c:f>Лист1!$A$2:$A$5</c:f>
              <c:strCache>
                <c:ptCount val="4"/>
                <c:pt idx="0">
                  <c:v>2024год</c:v>
                </c:pt>
                <c:pt idx="1">
                  <c:v>2025 год</c:v>
                </c:pt>
                <c:pt idx="2">
                  <c:v>2026 год </c:v>
                </c:pt>
                <c:pt idx="3">
                  <c:v>2027год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16413</c:v>
                </c:pt>
                <c:pt idx="1">
                  <c:v>17207.3</c:v>
                </c:pt>
                <c:pt idx="2">
                  <c:v>11767.8</c:v>
                </c:pt>
                <c:pt idx="3">
                  <c:v>11322.3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3-4001-BA0F-81920364F861}"/>
            </c:ext>
          </c:extLst>
        </c:ser>
        <c:gapWidth val="219"/>
        <c:overlap val="-27"/>
        <c:axId val="152290048"/>
        <c:axId val="152291584"/>
      </c:barChart>
      <c:catAx>
        <c:axId val="1522900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291584"/>
        <c:crosses val="autoZero"/>
        <c:auto val="1"/>
        <c:lblAlgn val="ctr"/>
        <c:lblOffset val="100"/>
      </c:catAx>
      <c:valAx>
        <c:axId val="1522915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29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27E-2"/>
          <c:y val="1.9846514356174526E-2"/>
          <c:w val="0.93617093175853061"/>
          <c:h val="0.8752521620151916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Лист1!$A$2:$A$5</c:f>
              <c:strCache>
                <c:ptCount val="4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  <c:pt idx="3">
                  <c:v>2027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21811.599999999999</c:v>
                </c:pt>
                <c:pt idx="1">
                  <c:v>23029</c:v>
                </c:pt>
                <c:pt idx="2">
                  <c:v>17822.400000000001</c:v>
                </c:pt>
                <c:pt idx="3">
                  <c:v>17161.400000000001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F0-48AE-A056-A3C82B25C7D5}"/>
            </c:ext>
          </c:extLst>
        </c:ser>
        <c:shape val="box"/>
        <c:axId val="152381312"/>
        <c:axId val="152382848"/>
        <c:axId val="67948544"/>
      </c:bar3DChart>
      <c:catAx>
        <c:axId val="1523813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382848"/>
        <c:crosses val="autoZero"/>
        <c:auto val="1"/>
        <c:lblAlgn val="ctr"/>
        <c:lblOffset val="100"/>
      </c:catAx>
      <c:valAx>
        <c:axId val="1523828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381312"/>
        <c:crosses val="autoZero"/>
        <c:crossBetween val="between"/>
      </c:valAx>
      <c:serAx>
        <c:axId val="67948544"/>
        <c:scaling>
          <c:orientation val="minMax"/>
        </c:scaling>
        <c:delete val="1"/>
        <c:axPos val="b"/>
        <c:majorTickMark val="none"/>
        <c:tickLblPos val="nextTo"/>
        <c:crossAx val="152382848"/>
        <c:crosses val="autoZero"/>
      </c:serAx>
      <c:spPr>
        <a:gradFill rotWithShape="1">
          <a:gsLst>
            <a:gs pos="0">
              <a:schemeClr val="accent6">
                <a:shade val="100000"/>
                <a:lumMod val="95000"/>
              </a:schemeClr>
            </a:gs>
            <a:gs pos="100000">
              <a:schemeClr val="accent6">
                <a:tint val="90000"/>
                <a:alpha val="100000"/>
                <a:satMod val="200000"/>
              </a:schemeClr>
            </a:gs>
          </a:gsLst>
          <a:lin ang="18900000" scaled="0"/>
        </a:gradFill>
        <a:ln w="9525" cap="flat" cmpd="sng" algn="ctr">
          <a:solidFill>
            <a:schemeClr val="accent6"/>
          </a:solidFill>
          <a:prstDash val="solid"/>
        </a:ln>
        <a:effectLst>
          <a:glow rad="25400">
            <a:schemeClr val="accent1">
              <a:alpha val="40000"/>
            </a:schemeClr>
          </a:glow>
          <a:outerShdw blurRad="50800" dist="12700" dir="13500000" algn="tl" rotWithShape="0">
            <a:srgbClr val="000000">
              <a:alpha val="40000"/>
            </a:srgbClr>
          </a:outerShdw>
        </a:effectLst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7-446D-AB22-C9A864A94305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7-446D-AB22-C9A864A9430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7-446D-AB22-C9A864A94305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17-446D-AB22-C9A864A94305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617-446D-AB22-C9A864A94305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617-446D-AB22-C9A864A9430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617-446D-AB22-C9A864A9430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321960111427973E-3"/>
                  <c:y val="0.101996699161940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10583,4</a:t>
                    </a:r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961530378820039"/>
                </c:manualLayout>
              </c:layout>
              <c:showVal val="1"/>
            </c:dLbl>
            <c:dLbl>
              <c:idx val="2"/>
              <c:layout>
                <c:manualLayout>
                  <c:x val="0.13252462689330816"/>
                  <c:y val="-1.706805000247630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12818.7</c:v>
                </c:pt>
                <c:pt idx="1">
                  <c:v>132</c:v>
                </c:pt>
                <c:pt idx="2">
                  <c:v>3887.3</c:v>
                </c:pt>
                <c:pt idx="3">
                  <c:v>3</c:v>
                </c:pt>
                <c:pt idx="4">
                  <c:v>3234.5</c:v>
                </c:pt>
                <c:pt idx="5">
                  <c:v>10</c:v>
                </c:pt>
                <c:pt idx="6">
                  <c:v>400.8</c:v>
                </c:pt>
                <c:pt idx="7">
                  <c:v>2527.6999999999998</c:v>
                </c:pt>
                <c:pt idx="8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23029</c:v>
                </c:pt>
                <c:pt idx="1">
                  <c:v>23029</c:v>
                </c:pt>
                <c:pt idx="2">
                  <c:v>23029</c:v>
                </c:pt>
                <c:pt idx="3">
                  <c:v>23029</c:v>
                </c:pt>
                <c:pt idx="4">
                  <c:v>23029</c:v>
                </c:pt>
                <c:pt idx="5">
                  <c:v>23029</c:v>
                </c:pt>
                <c:pt idx="6">
                  <c:v>23029</c:v>
                </c:pt>
                <c:pt idx="7">
                  <c:v>23029</c:v>
                </c:pt>
                <c:pt idx="8">
                  <c:v>23029</c:v>
                </c:pt>
              </c:numCache>
            </c:numRef>
          </c:val>
        </c:ser>
      </c:pie3DChart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649828229763785E-4"/>
          <c:y val="0.10369549899623755"/>
          <c:w val="0.64279879796905848"/>
          <c:h val="0.883320403762484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8-4037-AA2E-ACD7644F4084}"/>
              </c:ext>
            </c:extLst>
          </c:dPt>
          <c:dPt>
            <c:idx val="1"/>
            <c:explosion val="16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18-4037-AA2E-ACD7644F4084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18-4037-AA2E-ACD7644F4084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18-4037-AA2E-ACD7644F4084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18-4037-AA2E-ACD7644F4084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918-4037-AA2E-ACD7644F4084}"/>
              </c:ext>
            </c:extLst>
          </c:dPt>
          <c:dPt>
            <c:idx val="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918-4037-AA2E-ACD7644F408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Развитие культуры -3234,5</c:v>
                </c:pt>
                <c:pt idx="1">
                  <c:v>Муниципальная политика- 175,0</c:v>
                </c:pt>
                <c:pt idx="2">
                  <c:v>Развитие физической культуры  и спорта - 10,0</c:v>
                </c:pt>
                <c:pt idx="3">
                  <c:v>Участие в предупреждении и ликвидации последствий чрезвычайных ситуаций в границах поселения; обеспечение пожарной безопасности и безопасности людей на водных объектах - 132,0</c:v>
                </c:pt>
                <c:pt idx="4">
                  <c:v>обеспечение качественными жилищно-коммунальными услугами населения - 333,3</c:v>
                </c:pt>
                <c:pt idx="5">
                  <c:v>Благоустройство территории Красновского сельского поселения - 3069,0</c:v>
                </c:pt>
                <c:pt idx="6">
                  <c:v>Обеспечение общественного порядка и противодействие коррупции - 30,0</c:v>
                </c:pt>
                <c:pt idx="7">
                  <c:v>Охрана окружающей среды - 3,0</c:v>
                </c:pt>
                <c:pt idx="8">
                  <c:v>Энергоэффективность и развитие энергетики- 435,0</c:v>
                </c:pt>
                <c:pt idx="9">
                  <c:v>Комплексное развитие систем коммунальной инфраструктуры Красновского сельского поселения- 40,0</c:v>
                </c:pt>
                <c:pt idx="10">
                  <c:v>Формирование современной  городской среды на территории муниципального образования «Красновское сельское поселение"- 10,0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>
                  <c:v>0.23100000000000001</c:v>
                </c:pt>
                <c:pt idx="1">
                  <c:v>0.56999999999999995</c:v>
                </c:pt>
                <c:pt idx="2">
                  <c:v>5.0000000000000001E-4</c:v>
                </c:pt>
                <c:pt idx="3">
                  <c:v>6.1000000000000004E-3</c:v>
                </c:pt>
                <c:pt idx="4">
                  <c:v>1.5299999999999999E-2</c:v>
                </c:pt>
                <c:pt idx="5">
                  <c:v>0.13150000000000001</c:v>
                </c:pt>
                <c:pt idx="6">
                  <c:v>1.4E-3</c:v>
                </c:pt>
                <c:pt idx="7">
                  <c:v>1E-4</c:v>
                </c:pt>
                <c:pt idx="8">
                  <c:v>1.9E-2</c:v>
                </c:pt>
                <c:pt idx="9">
                  <c:v>1.8E-3</c:v>
                </c:pt>
                <c:pt idx="10">
                  <c:v>5.0000000000000001E-4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918-4037-AA2E-ACD7644F4084}"/>
            </c:ext>
          </c:extLst>
        </c:ser>
      </c:pie3DChart>
      <c:spPr>
        <a:noFill/>
        <a:ln w="23885">
          <a:noFill/>
        </a:ln>
      </c:spPr>
    </c:plotArea>
    <c:legend>
      <c:legendPos val="r"/>
      <c:layout>
        <c:manualLayout>
          <c:xMode val="edge"/>
          <c:yMode val="edge"/>
          <c:x val="0.51910826646967212"/>
          <c:y val="0"/>
          <c:w val="0.47961193345039577"/>
          <c:h val="1"/>
        </c:manualLayout>
      </c:layout>
      <c:txPr>
        <a:bodyPr/>
        <a:lstStyle/>
        <a:p>
          <a:pPr>
            <a:defRPr sz="13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2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5038</c:v>
                </c:pt>
                <c:pt idx="1">
                  <c:v>3234.5</c:v>
                </c:pt>
                <c:pt idx="2">
                  <c:v>1534.4</c:v>
                </c:pt>
                <c:pt idx="3">
                  <c:v>654.29999999999995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2913792"/>
        <c:axId val="152915328"/>
        <c:axId val="0"/>
      </c:bar3DChart>
      <c:catAx>
        <c:axId val="1529137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915328"/>
        <c:crosses val="autoZero"/>
        <c:auto val="1"/>
        <c:lblAlgn val="ctr"/>
        <c:lblOffset val="100"/>
      </c:catAx>
      <c:valAx>
        <c:axId val="15291532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2913792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3432832"/>
        <c:axId val="153434368"/>
        <c:axId val="0"/>
      </c:bar3DChart>
      <c:catAx>
        <c:axId val="1534328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434368"/>
        <c:crosses val="autoZero"/>
        <c:auto val="1"/>
        <c:lblAlgn val="ctr"/>
        <c:lblOffset val="100"/>
      </c:catAx>
      <c:valAx>
        <c:axId val="15343436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432832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25753-38B6-4FF5-9B7A-0E875D3EC6C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72B0F-CD44-4B79-BA0F-1BE26D7DE232}">
      <dgm:prSet phldrT="[Текст]"/>
      <dgm:spPr/>
      <dgm:t>
        <a:bodyPr/>
        <a:lstStyle/>
        <a:p>
          <a:r>
            <a:rPr lang="ru-RU" dirty="0" smtClean="0"/>
            <a:t>Проект бюджета Красновского </a:t>
          </a:r>
          <a:r>
            <a:rPr lang="ru-RU" dirty="0"/>
            <a:t>сельского поселения на </a:t>
          </a:r>
          <a:r>
            <a:rPr lang="ru-RU" dirty="0" smtClean="0"/>
            <a:t>2025 </a:t>
          </a:r>
          <a:r>
            <a:rPr lang="ru-RU" dirty="0"/>
            <a:t>год и плановый </a:t>
          </a:r>
          <a:r>
            <a:rPr lang="ru-RU" dirty="0" smtClean="0"/>
            <a:t>период </a:t>
          </a:r>
          <a:r>
            <a:rPr lang="ru-RU" dirty="0" smtClean="0"/>
            <a:t>2026 </a:t>
          </a:r>
          <a:r>
            <a:rPr lang="ru-RU" dirty="0"/>
            <a:t>и </a:t>
          </a:r>
          <a:r>
            <a:rPr lang="ru-RU" dirty="0" smtClean="0"/>
            <a:t>2027 </a:t>
          </a:r>
          <a:r>
            <a:rPr lang="ru-RU" dirty="0"/>
            <a:t>годов направлен на выполнение следующих задач:</a:t>
          </a:r>
        </a:p>
      </dgm:t>
    </dgm:pt>
    <dgm:pt modelId="{4E8B0DC9-AEBC-490C-92F4-81181D824727}" type="parTrans" cxnId="{4F8FF2AC-79AD-4959-ABC0-C379D1BB6A7A}">
      <dgm:prSet/>
      <dgm:spPr/>
      <dgm:t>
        <a:bodyPr/>
        <a:lstStyle/>
        <a:p>
          <a:endParaRPr lang="ru-RU"/>
        </a:p>
      </dgm:t>
    </dgm:pt>
    <dgm:pt modelId="{C2A4D258-FB00-4A09-AB98-32930B77DF36}" type="sibTrans" cxnId="{4F8FF2AC-79AD-4959-ABC0-C379D1BB6A7A}">
      <dgm:prSet/>
      <dgm:spPr/>
      <dgm:t>
        <a:bodyPr/>
        <a:lstStyle/>
        <a:p>
          <a:endParaRPr lang="ru-RU"/>
        </a:p>
      </dgm:t>
    </dgm:pt>
    <dgm:pt modelId="{3C7699B1-C6FF-425D-9F42-D2CD301B2981}">
      <dgm:prSet phldrT="[Текст]" custT="1"/>
      <dgm:spPr/>
      <dgm:t>
        <a:bodyPr/>
        <a:lstStyle/>
        <a:p>
          <a:r>
            <a:rPr lang="ru-RU" sz="20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</dgm:t>
    </dgm:pt>
    <dgm:pt modelId="{589B79E6-44EF-492A-95D3-1CE0B8D3899C}" type="parTrans" cxnId="{2BB49C1A-E247-4228-8E60-80D8B949C8E1}">
      <dgm:prSet/>
      <dgm:spPr/>
      <dgm:t>
        <a:bodyPr/>
        <a:lstStyle/>
        <a:p>
          <a:endParaRPr lang="ru-RU"/>
        </a:p>
      </dgm:t>
    </dgm:pt>
    <dgm:pt modelId="{1CDA191C-79E5-4DEF-B9AB-C823C6CC6044}" type="sibTrans" cxnId="{2BB49C1A-E247-4228-8E60-80D8B949C8E1}">
      <dgm:prSet/>
      <dgm:spPr/>
      <dgm:t>
        <a:bodyPr/>
        <a:lstStyle/>
        <a:p>
          <a:endParaRPr lang="ru-RU"/>
        </a:p>
      </dgm:t>
    </dgm:pt>
    <dgm:pt modelId="{2A07AAB4-51F7-4FC6-8FAE-88158C952A92}">
      <dgm:prSet phldrT="[Текст]" custT="1"/>
      <dgm:spPr/>
      <dgm:t>
        <a:bodyPr/>
        <a:lstStyle/>
        <a:p>
          <a:r>
            <a:rPr lang="ru-RU" sz="2000" dirty="0"/>
            <a:t>Повышение прозрачности и открытости бюджетного процесса</a:t>
          </a:r>
        </a:p>
      </dgm:t>
    </dgm:pt>
    <dgm:pt modelId="{C341BC05-92DD-4767-ABCF-C573137268A8}" type="parTrans" cxnId="{04EBCF8E-A42E-4322-8FB4-2A8ECC610B91}">
      <dgm:prSet/>
      <dgm:spPr/>
      <dgm:t>
        <a:bodyPr/>
        <a:lstStyle/>
        <a:p>
          <a:endParaRPr lang="ru-RU"/>
        </a:p>
      </dgm:t>
    </dgm:pt>
    <dgm:pt modelId="{67EA6D57-46A3-4184-B38B-ACEC06AA4AC2}" type="sibTrans" cxnId="{04EBCF8E-A42E-4322-8FB4-2A8ECC610B91}">
      <dgm:prSet/>
      <dgm:spPr/>
      <dgm:t>
        <a:bodyPr/>
        <a:lstStyle/>
        <a:p>
          <a:endParaRPr lang="ru-RU"/>
        </a:p>
      </dgm:t>
    </dgm:pt>
    <dgm:pt modelId="{7B27F6B3-F710-4111-B990-A6F7A883D73E}">
      <dgm:prSet phldrT="[Текст]" custT="1"/>
      <dgm:spPr/>
      <dgm:t>
        <a:bodyPr/>
        <a:lstStyle/>
        <a:p>
          <a:r>
            <a:rPr lang="ru-RU" sz="2000" dirty="0"/>
            <a:t>Повышение эффективности бюджетной политики, в том числе за счет роста эффективности бюджетных расходов</a:t>
          </a:r>
        </a:p>
      </dgm:t>
    </dgm:pt>
    <dgm:pt modelId="{8EA7949E-E2A6-434F-AB4A-7E6751A66AE7}" type="parTrans" cxnId="{C87800AE-59CF-4283-850B-59657C39F8B1}">
      <dgm:prSet/>
      <dgm:spPr/>
      <dgm:t>
        <a:bodyPr/>
        <a:lstStyle/>
        <a:p>
          <a:endParaRPr lang="ru-RU"/>
        </a:p>
      </dgm:t>
    </dgm:pt>
    <dgm:pt modelId="{01C8E92D-F490-4BF0-8986-00421AA68000}" type="sibTrans" cxnId="{C87800AE-59CF-4283-850B-59657C39F8B1}">
      <dgm:prSet/>
      <dgm:spPr/>
      <dgm:t>
        <a:bodyPr/>
        <a:lstStyle/>
        <a:p>
          <a:endParaRPr lang="ru-RU"/>
        </a:p>
      </dgm:t>
    </dgm:pt>
    <dgm:pt modelId="{FC66B91E-699C-42AF-8EAA-5C99C31EFB0C}">
      <dgm:prSet phldrT="[Текст]" custT="1"/>
      <dgm:spPr/>
      <dgm:t>
        <a:bodyPr/>
        <a:lstStyle/>
        <a:p>
          <a:r>
            <a:rPr lang="ru-RU" sz="2000" dirty="0"/>
            <a:t>Соответствие финансовых возможностей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 ключевым направлениям развития</a:t>
          </a:r>
        </a:p>
      </dgm:t>
    </dgm:pt>
    <dgm:pt modelId="{3D4E387C-6615-4AF0-94F5-5FB4A3B94D0C}" type="parTrans" cxnId="{319E4E14-F708-4050-AD36-BA049215F0BD}">
      <dgm:prSet/>
      <dgm:spPr/>
      <dgm:t>
        <a:bodyPr/>
        <a:lstStyle/>
        <a:p>
          <a:endParaRPr lang="ru-RU"/>
        </a:p>
      </dgm:t>
    </dgm:pt>
    <dgm:pt modelId="{477DC5A5-56C7-4E8E-9208-11CF228CCB66}" type="sibTrans" cxnId="{319E4E14-F708-4050-AD36-BA049215F0BD}">
      <dgm:prSet/>
      <dgm:spPr/>
      <dgm:t>
        <a:bodyPr/>
        <a:lstStyle/>
        <a:p>
          <a:endParaRPr lang="ru-RU"/>
        </a:p>
      </dgm:t>
    </dgm:pt>
    <dgm:pt modelId="{1437205B-62FB-4D81-9D70-464C200D8E76}">
      <dgm:prSet phldrT="[Текст]" custT="1"/>
      <dgm:spPr/>
      <dgm:t>
        <a:bodyPr/>
        <a:lstStyle/>
        <a:p>
          <a:r>
            <a:rPr lang="ru-RU" sz="2000" dirty="0"/>
            <a:t>Повышение роли бюджетной политики для поддержки экономического роста</a:t>
          </a:r>
        </a:p>
      </dgm:t>
    </dgm:pt>
    <dgm:pt modelId="{FBD4DAC8-F88D-434C-988B-17FD2C0E0A65}" type="parTrans" cxnId="{E0FB38A8-1206-44E1-8230-75FF06E418BD}">
      <dgm:prSet/>
      <dgm:spPr/>
      <dgm:t>
        <a:bodyPr/>
        <a:lstStyle/>
        <a:p>
          <a:endParaRPr lang="ru-RU"/>
        </a:p>
      </dgm:t>
    </dgm:pt>
    <dgm:pt modelId="{59E00D83-90DC-43CA-B63A-44A0805EA48B}" type="sibTrans" cxnId="{E0FB38A8-1206-44E1-8230-75FF06E418BD}">
      <dgm:prSet/>
      <dgm:spPr/>
      <dgm:t>
        <a:bodyPr/>
        <a:lstStyle/>
        <a:p>
          <a:endParaRPr lang="ru-RU"/>
        </a:p>
      </dgm:t>
    </dgm:pt>
    <dgm:pt modelId="{649435F7-4C9A-4175-9209-9019143B929A}">
      <dgm:prSet phldrT="[Текст]" custT="1"/>
      <dgm:spPr/>
      <dgm:t>
        <a:bodyPr/>
        <a:lstStyle/>
        <a:p>
          <a:r>
            <a:rPr lang="ru-RU" sz="2000" dirty="0"/>
            <a:t>Реализация задач по сохранению и достижению позитивных результатов развития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</a:t>
          </a:r>
        </a:p>
      </dgm:t>
    </dgm:pt>
    <dgm:pt modelId="{CCCF6882-3C1D-41B2-9B90-9AEFAC5E1ED7}" type="parTrans" cxnId="{4A190899-972C-4961-A394-030109EE62B1}">
      <dgm:prSet/>
      <dgm:spPr/>
      <dgm:t>
        <a:bodyPr/>
        <a:lstStyle/>
        <a:p>
          <a:endParaRPr lang="ru-RU"/>
        </a:p>
      </dgm:t>
    </dgm:pt>
    <dgm:pt modelId="{B328FEE0-EEFD-4233-B6A1-55FA0B9BD462}" type="sibTrans" cxnId="{4A190899-972C-4961-A394-030109EE62B1}">
      <dgm:prSet/>
      <dgm:spPr/>
      <dgm:t>
        <a:bodyPr/>
        <a:lstStyle/>
        <a:p>
          <a:endParaRPr lang="ru-RU"/>
        </a:p>
      </dgm:t>
    </dgm:pt>
    <dgm:pt modelId="{C2971DE8-8C32-44BE-95E6-25FA6EF56467}" type="pres">
      <dgm:prSet presAssocID="{1E025753-38B6-4FF5-9B7A-0E875D3EC6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240D5F-AADC-4920-B8FC-0428A33FC701}" type="pres">
      <dgm:prSet presAssocID="{71572B0F-CD44-4B79-BA0F-1BE26D7DE232}" presName="linNode" presStyleCnt="0"/>
      <dgm:spPr/>
    </dgm:pt>
    <dgm:pt modelId="{FDF3E502-134C-45F6-9142-CCBA3CA79C0C}" type="pres">
      <dgm:prSet presAssocID="{71572B0F-CD44-4B79-BA0F-1BE26D7DE232}" presName="parentShp" presStyleLbl="node1" presStyleIdx="0" presStyleCnt="1" custScaleX="54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85B-F0E9-48A0-ABC7-89983DB039C6}" type="pres">
      <dgm:prSet presAssocID="{71572B0F-CD44-4B79-BA0F-1BE26D7DE232}" presName="childShp" presStyleLbl="bgAccFollowNode1" presStyleIdx="0" presStyleCnt="1" custScaleX="152353" custLinFactNeighborX="17902" custLinFactNeighborY="-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765C-170C-43F6-8D6F-0B68EA75A07B}" type="presOf" srcId="{7B27F6B3-F710-4111-B990-A6F7A883D73E}" destId="{94BB785B-F0E9-48A0-ABC7-89983DB039C6}" srcOrd="0" destOrd="1" presId="urn:microsoft.com/office/officeart/2005/8/layout/vList6"/>
    <dgm:cxn modelId="{171E2A58-2971-4ED2-BB56-1626EDBB2D4C}" type="presOf" srcId="{1E025753-38B6-4FF5-9B7A-0E875D3EC6C2}" destId="{C2971DE8-8C32-44BE-95E6-25FA6EF56467}" srcOrd="0" destOrd="0" presId="urn:microsoft.com/office/officeart/2005/8/layout/vList6"/>
    <dgm:cxn modelId="{A921AD36-92F7-4889-840E-C20A576C6DD4}" type="presOf" srcId="{1437205B-62FB-4D81-9D70-464C200D8E76}" destId="{94BB785B-F0E9-48A0-ABC7-89983DB039C6}" srcOrd="0" destOrd="3" presId="urn:microsoft.com/office/officeart/2005/8/layout/vList6"/>
    <dgm:cxn modelId="{C87800AE-59CF-4283-850B-59657C39F8B1}" srcId="{71572B0F-CD44-4B79-BA0F-1BE26D7DE232}" destId="{7B27F6B3-F710-4111-B990-A6F7A883D73E}" srcOrd="1" destOrd="0" parTransId="{8EA7949E-E2A6-434F-AB4A-7E6751A66AE7}" sibTransId="{01C8E92D-F490-4BF0-8986-00421AA68000}"/>
    <dgm:cxn modelId="{4A190899-972C-4961-A394-030109EE62B1}" srcId="{71572B0F-CD44-4B79-BA0F-1BE26D7DE232}" destId="{649435F7-4C9A-4175-9209-9019143B929A}" srcOrd="5" destOrd="0" parTransId="{CCCF6882-3C1D-41B2-9B90-9AEFAC5E1ED7}" sibTransId="{B328FEE0-EEFD-4233-B6A1-55FA0B9BD462}"/>
    <dgm:cxn modelId="{2BB49C1A-E247-4228-8E60-80D8B949C8E1}" srcId="{71572B0F-CD44-4B79-BA0F-1BE26D7DE232}" destId="{3C7699B1-C6FF-425D-9F42-D2CD301B2981}" srcOrd="0" destOrd="0" parTransId="{589B79E6-44EF-492A-95D3-1CE0B8D3899C}" sibTransId="{1CDA191C-79E5-4DEF-B9AB-C823C6CC6044}"/>
    <dgm:cxn modelId="{319E4E14-F708-4050-AD36-BA049215F0BD}" srcId="{71572B0F-CD44-4B79-BA0F-1BE26D7DE232}" destId="{FC66B91E-699C-42AF-8EAA-5C99C31EFB0C}" srcOrd="2" destOrd="0" parTransId="{3D4E387C-6615-4AF0-94F5-5FB4A3B94D0C}" sibTransId="{477DC5A5-56C7-4E8E-9208-11CF228CCB66}"/>
    <dgm:cxn modelId="{15619C3A-32F7-468A-9B00-5854CA53D604}" type="presOf" srcId="{71572B0F-CD44-4B79-BA0F-1BE26D7DE232}" destId="{FDF3E502-134C-45F6-9142-CCBA3CA79C0C}" srcOrd="0" destOrd="0" presId="urn:microsoft.com/office/officeart/2005/8/layout/vList6"/>
    <dgm:cxn modelId="{A3AFC687-93F3-48A8-9C1D-183CAF9F7EC7}" type="presOf" srcId="{649435F7-4C9A-4175-9209-9019143B929A}" destId="{94BB785B-F0E9-48A0-ABC7-89983DB039C6}" srcOrd="0" destOrd="5" presId="urn:microsoft.com/office/officeart/2005/8/layout/vList6"/>
    <dgm:cxn modelId="{08FB8707-5F7B-4537-82ED-BE0BA2FE0B2D}" type="presOf" srcId="{3C7699B1-C6FF-425D-9F42-D2CD301B2981}" destId="{94BB785B-F0E9-48A0-ABC7-89983DB039C6}" srcOrd="0" destOrd="0" presId="urn:microsoft.com/office/officeart/2005/8/layout/vList6"/>
    <dgm:cxn modelId="{4F8FF2AC-79AD-4959-ABC0-C379D1BB6A7A}" srcId="{1E025753-38B6-4FF5-9B7A-0E875D3EC6C2}" destId="{71572B0F-CD44-4B79-BA0F-1BE26D7DE232}" srcOrd="0" destOrd="0" parTransId="{4E8B0DC9-AEBC-490C-92F4-81181D824727}" sibTransId="{C2A4D258-FB00-4A09-AB98-32930B77DF36}"/>
    <dgm:cxn modelId="{E0FB38A8-1206-44E1-8230-75FF06E418BD}" srcId="{71572B0F-CD44-4B79-BA0F-1BE26D7DE232}" destId="{1437205B-62FB-4D81-9D70-464C200D8E76}" srcOrd="3" destOrd="0" parTransId="{FBD4DAC8-F88D-434C-988B-17FD2C0E0A65}" sibTransId="{59E00D83-90DC-43CA-B63A-44A0805EA48B}"/>
    <dgm:cxn modelId="{28AA938D-A123-475B-BB35-EB1AA0206170}" type="presOf" srcId="{2A07AAB4-51F7-4FC6-8FAE-88158C952A92}" destId="{94BB785B-F0E9-48A0-ABC7-89983DB039C6}" srcOrd="0" destOrd="4" presId="urn:microsoft.com/office/officeart/2005/8/layout/vList6"/>
    <dgm:cxn modelId="{CCBF91DF-A253-4E03-8F1D-AC04CAA9FA98}" type="presOf" srcId="{FC66B91E-699C-42AF-8EAA-5C99C31EFB0C}" destId="{94BB785B-F0E9-48A0-ABC7-89983DB039C6}" srcOrd="0" destOrd="2" presId="urn:microsoft.com/office/officeart/2005/8/layout/vList6"/>
    <dgm:cxn modelId="{04EBCF8E-A42E-4322-8FB4-2A8ECC610B91}" srcId="{71572B0F-CD44-4B79-BA0F-1BE26D7DE232}" destId="{2A07AAB4-51F7-4FC6-8FAE-88158C952A92}" srcOrd="4" destOrd="0" parTransId="{C341BC05-92DD-4767-ABCF-C573137268A8}" sibTransId="{67EA6D57-46A3-4184-B38B-ACEC06AA4AC2}"/>
    <dgm:cxn modelId="{7FBDCFB1-A5C6-441C-8D40-EEF30A5B741F}" type="presParOf" srcId="{C2971DE8-8C32-44BE-95E6-25FA6EF56467}" destId="{7F240D5F-AADC-4920-B8FC-0428A33FC701}" srcOrd="0" destOrd="0" presId="urn:microsoft.com/office/officeart/2005/8/layout/vList6"/>
    <dgm:cxn modelId="{76C8A9C8-20DE-4B13-A8A0-812D97FDA206}" type="presParOf" srcId="{7F240D5F-AADC-4920-B8FC-0428A33FC701}" destId="{FDF3E502-134C-45F6-9142-CCBA3CA79C0C}" srcOrd="0" destOrd="0" presId="urn:microsoft.com/office/officeart/2005/8/layout/vList6"/>
    <dgm:cxn modelId="{1DB783DB-2E7A-4C38-A826-4DF014F7C926}" type="presParOf" srcId="{7F240D5F-AADC-4920-B8FC-0428A33FC701}" destId="{94BB785B-F0E9-48A0-ABC7-89983DB039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B4D5-CD32-4560-B389-FD3DE6E28F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CC0D5-7EE2-4496-A349-CE68678FF799}">
      <dgm:prSet phldrT="[Текст]" custT="1"/>
      <dgm:spPr/>
      <dgm:t>
        <a:bodyPr/>
        <a:lstStyle/>
        <a:p>
          <a:r>
            <a:rPr lang="ru-RU" sz="20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baseline="0" dirty="0" smtClean="0"/>
            <a:t>2025году </a:t>
          </a:r>
          <a:r>
            <a:rPr lang="ru-RU" sz="2000" baseline="0" dirty="0"/>
            <a:t>составили </a:t>
          </a:r>
          <a:r>
            <a:rPr lang="ru-RU" sz="2000" baseline="0" dirty="0" smtClean="0"/>
            <a:t>3234,5 </a:t>
          </a:r>
          <a:r>
            <a:rPr lang="ru-RU" sz="2000" baseline="0" dirty="0"/>
            <a:t>тыс. руб.</a:t>
          </a:r>
        </a:p>
      </dgm:t>
    </dgm:pt>
    <dgm:pt modelId="{B4BDD971-EF6D-4D02-B31E-AEFDC06AE97F}" type="parTrans" cxnId="{7EA7A7E7-26A7-41E0-B9ED-F1158B6F814C}">
      <dgm:prSet/>
      <dgm:spPr/>
      <dgm:t>
        <a:bodyPr/>
        <a:lstStyle/>
        <a:p>
          <a:endParaRPr lang="ru-RU"/>
        </a:p>
      </dgm:t>
    </dgm:pt>
    <dgm:pt modelId="{0BE49831-7287-49E3-9793-4A3693D866BE}" type="sibTrans" cxnId="{7EA7A7E7-26A7-41E0-B9ED-F1158B6F814C}">
      <dgm:prSet/>
      <dgm:spPr/>
      <dgm:t>
        <a:bodyPr/>
        <a:lstStyle/>
        <a:p>
          <a:endParaRPr lang="ru-RU"/>
        </a:p>
      </dgm:t>
    </dgm:pt>
    <dgm:pt modelId="{9506B1BB-4806-4B8B-B972-B5EA1593BC37}">
      <dgm:prSet phldrT="[Текст]" custT="1"/>
      <dgm:spPr/>
      <dgm:t>
        <a:bodyPr/>
        <a:lstStyle/>
        <a:p>
          <a:r>
            <a:rPr lang="ru-RU" sz="2000" baseline="0" dirty="0"/>
            <a:t>Общий объем запланированных расходов бюджета на культуру, кинематографию в </a:t>
          </a:r>
          <a:r>
            <a:rPr lang="ru-RU" sz="2000" baseline="0" dirty="0" smtClean="0"/>
            <a:t>2025 </a:t>
          </a:r>
          <a:r>
            <a:rPr lang="ru-RU" sz="2000" baseline="0" dirty="0"/>
            <a:t>году составил </a:t>
          </a:r>
          <a:r>
            <a:rPr lang="ru-RU" sz="2000" baseline="0" dirty="0" smtClean="0"/>
            <a:t>3234,5 </a:t>
          </a:r>
          <a:r>
            <a:rPr lang="ru-RU" sz="2000" baseline="0" dirty="0" smtClean="0"/>
            <a:t>тыс</a:t>
          </a:r>
          <a:r>
            <a:rPr lang="ru-RU" sz="2000" baseline="0" dirty="0"/>
            <a:t>. руб.</a:t>
          </a:r>
        </a:p>
      </dgm:t>
    </dgm:pt>
    <dgm:pt modelId="{14260C78-8678-466E-A650-EF7B1E9F9651}" type="sibTrans" cxnId="{A13425EA-CFBE-44FD-81C2-E5719476960C}">
      <dgm:prSet/>
      <dgm:spPr/>
      <dgm:t>
        <a:bodyPr/>
        <a:lstStyle/>
        <a:p>
          <a:endParaRPr lang="ru-RU"/>
        </a:p>
      </dgm:t>
    </dgm:pt>
    <dgm:pt modelId="{761B92E3-EAE4-46A0-9A4D-F6C016A00A7B}" type="parTrans" cxnId="{A13425EA-CFBE-44FD-81C2-E5719476960C}">
      <dgm:prSet/>
      <dgm:spPr/>
      <dgm:t>
        <a:bodyPr/>
        <a:lstStyle/>
        <a:p>
          <a:endParaRPr lang="ru-RU"/>
        </a:p>
      </dgm:t>
    </dgm:pt>
    <dgm:pt modelId="{ADB37207-FEC0-42CB-B27F-792EAF5A1B20}" type="pres">
      <dgm:prSet presAssocID="{B8FBB4D5-CD32-4560-B389-FD3DE6E28F0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E0461-9CA6-409D-8274-5B9D0F5B0588}" type="pres">
      <dgm:prSet presAssocID="{9506B1BB-4806-4B8B-B972-B5EA1593BC37}" presName="circle1" presStyleLbl="node1" presStyleIdx="0" presStyleCnt="2"/>
      <dgm:spPr/>
    </dgm:pt>
    <dgm:pt modelId="{97F7A12B-1F31-4EAE-BE5C-FBD4155BE1D9}" type="pres">
      <dgm:prSet presAssocID="{9506B1BB-4806-4B8B-B972-B5EA1593BC37}" presName="space" presStyleCnt="0"/>
      <dgm:spPr/>
    </dgm:pt>
    <dgm:pt modelId="{233BEA50-046F-4C85-B087-E235FBB9D69E}" type="pres">
      <dgm:prSet presAssocID="{9506B1BB-4806-4B8B-B972-B5EA1593BC37}" presName="rect1" presStyleLbl="alignAcc1" presStyleIdx="0" presStyleCnt="2" custScaleY="100000" custLinFactNeighborX="-89" custLinFactNeighborY="2101"/>
      <dgm:spPr/>
      <dgm:t>
        <a:bodyPr/>
        <a:lstStyle/>
        <a:p>
          <a:endParaRPr lang="ru-RU"/>
        </a:p>
      </dgm:t>
    </dgm:pt>
    <dgm:pt modelId="{DA0D406F-A312-4742-A0A8-6B93DE156E94}" type="pres">
      <dgm:prSet presAssocID="{9CCCC0D5-7EE2-4496-A349-CE68678FF799}" presName="vertSpace2" presStyleLbl="node1" presStyleIdx="0" presStyleCnt="2"/>
      <dgm:spPr/>
    </dgm:pt>
    <dgm:pt modelId="{BFD4EAEB-4A21-4035-B0FF-2F14BA973498}" type="pres">
      <dgm:prSet presAssocID="{9CCCC0D5-7EE2-4496-A349-CE68678FF799}" presName="circle2" presStyleLbl="node1" presStyleIdx="1" presStyleCnt="2"/>
      <dgm:spPr/>
    </dgm:pt>
    <dgm:pt modelId="{CC9B73F9-621A-422A-BADC-8E663AECB6CC}" type="pres">
      <dgm:prSet presAssocID="{9CCCC0D5-7EE2-4496-A349-CE68678FF799}" presName="rect2" presStyleLbl="alignAcc1" presStyleIdx="1" presStyleCnt="2"/>
      <dgm:spPr/>
      <dgm:t>
        <a:bodyPr/>
        <a:lstStyle/>
        <a:p>
          <a:endParaRPr lang="ru-RU"/>
        </a:p>
      </dgm:t>
    </dgm:pt>
    <dgm:pt modelId="{5CF7629A-A83E-4F35-9C7B-CED953A83B1F}" type="pres">
      <dgm:prSet presAssocID="{9506B1BB-4806-4B8B-B972-B5EA1593BC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90DB-7D96-4D45-8DA0-26CF89C9CE0E}" type="pres">
      <dgm:prSet presAssocID="{9CCCC0D5-7EE2-4496-A349-CE68678FF79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6D63C-3EDC-4071-86FD-59F184C750D1}" type="presOf" srcId="{B8FBB4D5-CD32-4560-B389-FD3DE6E28F03}" destId="{ADB37207-FEC0-42CB-B27F-792EAF5A1B20}" srcOrd="0" destOrd="0" presId="urn:microsoft.com/office/officeart/2005/8/layout/target3"/>
    <dgm:cxn modelId="{7EA7A7E7-26A7-41E0-B9ED-F1158B6F814C}" srcId="{B8FBB4D5-CD32-4560-B389-FD3DE6E28F03}" destId="{9CCCC0D5-7EE2-4496-A349-CE68678FF799}" srcOrd="1" destOrd="0" parTransId="{B4BDD971-EF6D-4D02-B31E-AEFDC06AE97F}" sibTransId="{0BE49831-7287-49E3-9793-4A3693D866BE}"/>
    <dgm:cxn modelId="{975C275B-4D2A-4F11-BDFC-9670D80F9D7A}" type="presOf" srcId="{9CCCC0D5-7EE2-4496-A349-CE68678FF799}" destId="{CC9B73F9-621A-422A-BADC-8E663AECB6CC}" srcOrd="0" destOrd="0" presId="urn:microsoft.com/office/officeart/2005/8/layout/target3"/>
    <dgm:cxn modelId="{A13425EA-CFBE-44FD-81C2-E5719476960C}" srcId="{B8FBB4D5-CD32-4560-B389-FD3DE6E28F03}" destId="{9506B1BB-4806-4B8B-B972-B5EA1593BC37}" srcOrd="0" destOrd="0" parTransId="{761B92E3-EAE4-46A0-9A4D-F6C016A00A7B}" sibTransId="{14260C78-8678-466E-A650-EF7B1E9F9651}"/>
    <dgm:cxn modelId="{59220E86-8454-4447-96D6-18B9FDAAF110}" type="presOf" srcId="{9CCCC0D5-7EE2-4496-A349-CE68678FF799}" destId="{190390DB-7D96-4D45-8DA0-26CF89C9CE0E}" srcOrd="1" destOrd="0" presId="urn:microsoft.com/office/officeart/2005/8/layout/target3"/>
    <dgm:cxn modelId="{73E294A0-083E-4603-80EB-C17F2C9B30E4}" type="presOf" srcId="{9506B1BB-4806-4B8B-B972-B5EA1593BC37}" destId="{5CF7629A-A83E-4F35-9C7B-CED953A83B1F}" srcOrd="1" destOrd="0" presId="urn:microsoft.com/office/officeart/2005/8/layout/target3"/>
    <dgm:cxn modelId="{7378918C-6230-47E6-85ED-1732360E2BF1}" type="presOf" srcId="{9506B1BB-4806-4B8B-B972-B5EA1593BC37}" destId="{233BEA50-046F-4C85-B087-E235FBB9D69E}" srcOrd="0" destOrd="0" presId="urn:microsoft.com/office/officeart/2005/8/layout/target3"/>
    <dgm:cxn modelId="{83BB7483-9E9D-4569-95E4-829DE2636EBC}" type="presParOf" srcId="{ADB37207-FEC0-42CB-B27F-792EAF5A1B20}" destId="{757E0461-9CA6-409D-8274-5B9D0F5B0588}" srcOrd="0" destOrd="0" presId="urn:microsoft.com/office/officeart/2005/8/layout/target3"/>
    <dgm:cxn modelId="{1C72D2E8-BE74-44D0-A2B1-9A585F5CB8CA}" type="presParOf" srcId="{ADB37207-FEC0-42CB-B27F-792EAF5A1B20}" destId="{97F7A12B-1F31-4EAE-BE5C-FBD4155BE1D9}" srcOrd="1" destOrd="0" presId="urn:microsoft.com/office/officeart/2005/8/layout/target3"/>
    <dgm:cxn modelId="{8F929813-154C-4C34-ADD9-4EA8343A248D}" type="presParOf" srcId="{ADB37207-FEC0-42CB-B27F-792EAF5A1B20}" destId="{233BEA50-046F-4C85-B087-E235FBB9D69E}" srcOrd="2" destOrd="0" presId="urn:microsoft.com/office/officeart/2005/8/layout/target3"/>
    <dgm:cxn modelId="{4CD5E323-B632-4036-9659-A686EF7CA2C2}" type="presParOf" srcId="{ADB37207-FEC0-42CB-B27F-792EAF5A1B20}" destId="{DA0D406F-A312-4742-A0A8-6B93DE156E94}" srcOrd="3" destOrd="0" presId="urn:microsoft.com/office/officeart/2005/8/layout/target3"/>
    <dgm:cxn modelId="{0194B379-8A75-428D-8EAA-B9468B68AA8C}" type="presParOf" srcId="{ADB37207-FEC0-42CB-B27F-792EAF5A1B20}" destId="{BFD4EAEB-4A21-4035-B0FF-2F14BA973498}" srcOrd="4" destOrd="0" presId="urn:microsoft.com/office/officeart/2005/8/layout/target3"/>
    <dgm:cxn modelId="{8E45B01C-A2E1-44C0-A881-89C2C4C0D930}" type="presParOf" srcId="{ADB37207-FEC0-42CB-B27F-792EAF5A1B20}" destId="{CC9B73F9-621A-422A-BADC-8E663AECB6CC}" srcOrd="5" destOrd="0" presId="urn:microsoft.com/office/officeart/2005/8/layout/target3"/>
    <dgm:cxn modelId="{20393F19-DEB9-496F-9E29-E97F176CA02A}" type="presParOf" srcId="{ADB37207-FEC0-42CB-B27F-792EAF5A1B20}" destId="{5CF7629A-A83E-4F35-9C7B-CED953A83B1F}" srcOrd="6" destOrd="0" presId="urn:microsoft.com/office/officeart/2005/8/layout/target3"/>
    <dgm:cxn modelId="{22F7A1E9-8F6E-462F-BF0F-91923904FDF2}" type="presParOf" srcId="{ADB37207-FEC0-42CB-B27F-792EAF5A1B20}" destId="{190390DB-7D96-4D45-8DA0-26CF89C9CE0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785B-F0E9-48A0-ABC7-89983DB039C6}">
      <dsp:nvSpPr>
        <dsp:cNvPr id="0" name=""/>
        <dsp:cNvSpPr/>
      </dsp:nvSpPr>
      <dsp:spPr>
        <a:xfrm>
          <a:off x="2261876" y="0"/>
          <a:ext cx="9403419" cy="5831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эффективности бюджетной политики, в том числе за счет роста эффективности бюджетных расходов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Соответствие финансовых возможностей Пиховкинского сельского поселения ключевым направлениям развития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роли бюджетной политики для поддержки экономического роста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прозрачности и открытости бюджетного процесса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Реализация задач по сохранению и достижению позитивных результатов развития Пиховкинского сельского поселения</a:t>
          </a:r>
        </a:p>
      </dsp:txBody>
      <dsp:txXfrm>
        <a:off x="2261876" y="728895"/>
        <a:ext cx="7216734" cy="4373369"/>
      </dsp:txXfrm>
    </dsp:sp>
    <dsp:sp modelId="{FDF3E502-134C-45F6-9142-CCBA3CA79C0C}">
      <dsp:nvSpPr>
        <dsp:cNvPr id="0" name=""/>
        <dsp:cNvSpPr/>
      </dsp:nvSpPr>
      <dsp:spPr>
        <a:xfrm>
          <a:off x="3949" y="0"/>
          <a:ext cx="2253978" cy="5831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Бюджет </a:t>
          </a:r>
          <a:r>
            <a:rPr lang="ru-RU" sz="2000" kern="1200" dirty="0"/>
            <a:t>Пиховкинского сельского поселения на </a:t>
          </a:r>
          <a:r>
            <a:rPr lang="ru-RU" sz="2000" kern="1200" dirty="0" smtClean="0"/>
            <a:t>2019 </a:t>
          </a:r>
          <a:r>
            <a:rPr lang="ru-RU" sz="2000" kern="1200" dirty="0"/>
            <a:t>год и плановый </a:t>
          </a:r>
          <a:r>
            <a:rPr lang="ru-RU" sz="2000" kern="1200" dirty="0" smtClean="0"/>
            <a:t>период 2020 </a:t>
          </a:r>
          <a:r>
            <a:rPr lang="ru-RU" sz="2000" kern="1200" dirty="0"/>
            <a:t>и </a:t>
          </a:r>
          <a:r>
            <a:rPr lang="ru-RU" sz="2000" kern="1200" dirty="0" smtClean="0"/>
            <a:t>2021 </a:t>
          </a:r>
          <a:r>
            <a:rPr lang="ru-RU" sz="2000" kern="1200" dirty="0"/>
            <a:t>годов направлен на выполнение следующих задач:</a:t>
          </a:r>
        </a:p>
      </dsp:txBody>
      <dsp:txXfrm>
        <a:off x="113979" y="110030"/>
        <a:ext cx="2033918" cy="5611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0461-9CA6-409D-8274-5B9D0F5B0588}">
      <dsp:nvSpPr>
        <dsp:cNvPr id="0" name=""/>
        <dsp:cNvSpPr/>
      </dsp:nvSpPr>
      <dsp:spPr>
        <a:xfrm>
          <a:off x="0" y="0"/>
          <a:ext cx="5328591" cy="53285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A50-046F-4C85-B087-E235FBB9D69E}">
      <dsp:nvSpPr>
        <dsp:cNvPr id="0" name=""/>
        <dsp:cNvSpPr/>
      </dsp:nvSpPr>
      <dsp:spPr>
        <a:xfrm>
          <a:off x="2657566" y="0"/>
          <a:ext cx="7560839" cy="5328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Общий объем запланированных расходов бюджета на культуру, кинематографию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57566" y="0"/>
        <a:ext cx="7560839" cy="2531081"/>
      </dsp:txXfrm>
    </dsp:sp>
    <dsp:sp modelId="{BFD4EAEB-4A21-4035-B0FF-2F14BA973498}">
      <dsp:nvSpPr>
        <dsp:cNvPr id="0" name=""/>
        <dsp:cNvSpPr/>
      </dsp:nvSpPr>
      <dsp:spPr>
        <a:xfrm>
          <a:off x="1398755" y="2531081"/>
          <a:ext cx="2531081" cy="25310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73F9-621A-422A-BADC-8E663AECB6CC}">
      <dsp:nvSpPr>
        <dsp:cNvPr id="0" name=""/>
        <dsp:cNvSpPr/>
      </dsp:nvSpPr>
      <dsp:spPr>
        <a:xfrm>
          <a:off x="2664295" y="2531081"/>
          <a:ext cx="7560839" cy="25310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составили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64295" y="2531081"/>
        <a:ext cx="7560839" cy="253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0D2E-0C1A-4418-8763-9BB732EB1D20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00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40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401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3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632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84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404664"/>
            <a:ext cx="9144000" cy="5256584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Проект бюджета Красновского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сельского поселения на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 и плановый период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2026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и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2027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годов</a:t>
            </a:r>
            <a:endParaRPr lang="ru-RU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</a:t>
            </a:r>
            <a:r>
              <a:rPr lang="ru-RU" dirty="0" smtClean="0"/>
              <a:t>расходов проекта </a:t>
            </a:r>
            <a:r>
              <a:rPr lang="ru-RU" dirty="0"/>
              <a:t>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9445672"/>
              </p:ext>
            </p:extLst>
          </p:nvPr>
        </p:nvGraphicFramePr>
        <p:xfrm>
          <a:off x="1522413" y="1562738"/>
          <a:ext cx="9144000" cy="467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9932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1214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расходов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2025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2026 </a:t>
            </a:r>
            <a:r>
              <a:rPr lang="ru-RU" sz="2400" dirty="0"/>
              <a:t>и </a:t>
            </a:r>
            <a:r>
              <a:rPr lang="ru-RU" sz="2400" dirty="0" smtClean="0"/>
              <a:t>2027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3652572"/>
              </p:ext>
            </p:extLst>
          </p:nvPr>
        </p:nvGraphicFramePr>
        <p:xfrm>
          <a:off x="0" y="1357298"/>
          <a:ext cx="1188089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658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514109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891352">
                <a:tc>
                  <a:txBody>
                    <a:bodyPr/>
                    <a:lstStyle/>
                    <a:p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2027год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23029,0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17822,4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15297,9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12818,7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14026,5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13481,6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3887,3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1609,0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804,0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3234,5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1534,4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797,3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400,8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437,5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17303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2527,7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0701228"/>
                  </a:ext>
                </a:extLst>
              </a:tr>
              <a:tr h="661326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132,0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137,0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692199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73557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313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10116616" cy="1154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расходов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2025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6236351"/>
              </p:ext>
            </p:extLst>
          </p:nvPr>
        </p:nvGraphicFramePr>
        <p:xfrm>
          <a:off x="261764" y="1268760"/>
          <a:ext cx="116652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5245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Доля муниципальных программ в общем объеме расходов запланированных на реализацию муниципальных программ в </a:t>
            </a:r>
            <a:r>
              <a:rPr lang="ru-RU" sz="2800" dirty="0" smtClean="0"/>
              <a:t>2025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1990369"/>
              </p:ext>
            </p:extLst>
          </p:nvPr>
        </p:nvGraphicFramePr>
        <p:xfrm>
          <a:off x="405780" y="1700808"/>
          <a:ext cx="11089232" cy="489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05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культуру, кинематографию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6137083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046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66484"/>
          </a:xfrm>
        </p:spPr>
        <p:txBody>
          <a:bodyPr/>
          <a:lstStyle/>
          <a:p>
            <a:pPr algn="ctr"/>
            <a:r>
              <a:rPr lang="ru-RU" dirty="0"/>
              <a:t>Культура и кинематография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1345236"/>
              </p:ext>
            </p:extLst>
          </p:nvPr>
        </p:nvGraphicFramePr>
        <p:xfrm>
          <a:off x="765820" y="1268760"/>
          <a:ext cx="1022513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7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физическую культуру и спорт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379309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746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685800"/>
            <a:ext cx="10213775" cy="4615408"/>
          </a:xfrm>
        </p:spPr>
        <p:txBody>
          <a:bodyPr/>
          <a:lstStyle/>
          <a:p>
            <a:pPr algn="just"/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Проект бюджета 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2024-2026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годы, с учетом прогноза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2025-2027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годы. Главной идеологией бюджетной политики традиционно остается улучшение условий жизни и самочувствия населения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период до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2027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9268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874596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Основы формирования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</a:rPr>
              <a:t>проекта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бюджета Красновского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сельского поселения на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2025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 и плановый период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2026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и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2027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2636912"/>
            <a:ext cx="9252520" cy="3382888"/>
          </a:xfrm>
        </p:spPr>
        <p:txBody>
          <a:bodyPr>
            <a:norm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Основные направления бюджетной и налоговой политики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2025-2027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Прогноз социально-экономического развития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2025-2027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Муниципальные программы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63411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6776832"/>
              </p:ext>
            </p:extLst>
          </p:nvPr>
        </p:nvGraphicFramePr>
        <p:xfrm>
          <a:off x="189756" y="394763"/>
          <a:ext cx="11665296" cy="58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931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Основные параметры </a:t>
            </a:r>
            <a:r>
              <a:rPr lang="ru-RU" sz="2800" dirty="0" smtClean="0"/>
              <a:t>проекта бюджета Красновского </a:t>
            </a:r>
            <a:r>
              <a:rPr lang="ru-RU" sz="2800" dirty="0"/>
              <a:t>сельского поселения на </a:t>
            </a:r>
            <a:r>
              <a:rPr lang="ru-RU" sz="2800" dirty="0" smtClean="0"/>
              <a:t>2025 </a:t>
            </a:r>
            <a:r>
              <a:rPr lang="ru-RU" sz="2800" dirty="0"/>
              <a:t>год и плановый период </a:t>
            </a:r>
            <a:r>
              <a:rPr lang="ru-RU" sz="2800" dirty="0" smtClean="0"/>
              <a:t>2026 </a:t>
            </a:r>
            <a:r>
              <a:rPr lang="ru-RU" sz="2800" dirty="0"/>
              <a:t>и </a:t>
            </a:r>
            <a:r>
              <a:rPr lang="ru-RU" sz="2800" dirty="0" smtClean="0"/>
              <a:t>2027 </a:t>
            </a:r>
            <a:r>
              <a:rPr lang="ru-RU" sz="2800" dirty="0"/>
              <a:t>годов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0784542"/>
              </p:ext>
            </p:extLst>
          </p:nvPr>
        </p:nvGraphicFramePr>
        <p:xfrm>
          <a:off x="665124" y="1571612"/>
          <a:ext cx="10945216" cy="500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312">
                  <a:extLst>
                    <a:ext uri="{9D8B030D-6E8A-4147-A177-3AD203B41FA5}">
                      <a16:colId xmlns:a16="http://schemas.microsoft.com/office/drawing/2014/main" xmlns="" val="861419232"/>
                    </a:ext>
                  </a:extLst>
                </a:gridCol>
                <a:gridCol w="1829436">
                  <a:extLst>
                    <a:ext uri="{9D8B030D-6E8A-4147-A177-3AD203B41FA5}">
                      <a16:colId xmlns:a16="http://schemas.microsoft.com/office/drawing/2014/main" xmlns="" val="682767594"/>
                    </a:ext>
                  </a:extLst>
                </a:gridCol>
                <a:gridCol w="1695167">
                  <a:extLst>
                    <a:ext uri="{9D8B030D-6E8A-4147-A177-3AD203B41FA5}">
                      <a16:colId xmlns:a16="http://schemas.microsoft.com/office/drawing/2014/main" xmlns="" val="394332246"/>
                    </a:ext>
                  </a:extLst>
                </a:gridCol>
                <a:gridCol w="1762301">
                  <a:extLst>
                    <a:ext uri="{9D8B030D-6E8A-4147-A177-3AD203B41FA5}">
                      <a16:colId xmlns:a16="http://schemas.microsoft.com/office/drawing/2014/main" xmlns="" val="4157858032"/>
                    </a:ext>
                  </a:extLst>
                </a:gridCol>
              </a:tblGrid>
              <a:tr h="600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2026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2027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830370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23029,0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17822,4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15297,9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826669"/>
                  </a:ext>
                </a:extLst>
              </a:tr>
              <a:tr h="600667">
                <a:tc>
                  <a:txBody>
                    <a:bodyPr/>
                    <a:lstStyle/>
                    <a:p>
                      <a:r>
                        <a:rPr lang="ru-RU" sz="2400" b="1" dirty="0"/>
                        <a:t>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61800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5821,7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6054,6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6297,1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154364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17207,3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11767,8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9000,8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1935282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Расходы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23029,0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17822,4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15297,9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68548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Дефицит (-), профицит (+)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83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460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Динамика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4537554"/>
              </p:ext>
            </p:extLst>
          </p:nvPr>
        </p:nvGraphicFramePr>
        <p:xfrm>
          <a:off x="1522413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284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налоговых и неналоговых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4428141"/>
              </p:ext>
            </p:extLst>
          </p:nvPr>
        </p:nvGraphicFramePr>
        <p:xfrm>
          <a:off x="693812" y="1562738"/>
          <a:ext cx="10585175" cy="5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8724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налоговых и неналоговых доходов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2025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2026 </a:t>
            </a:r>
            <a:r>
              <a:rPr lang="ru-RU" sz="2400" dirty="0"/>
              <a:t>и </a:t>
            </a:r>
            <a:r>
              <a:rPr lang="ru-RU" sz="2400" dirty="0" smtClean="0"/>
              <a:t>2027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8108707"/>
              </p:ext>
            </p:extLst>
          </p:nvPr>
        </p:nvGraphicFramePr>
        <p:xfrm>
          <a:off x="549275" y="1562100"/>
          <a:ext cx="11161712" cy="676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201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728143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67077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2026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2027год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540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5821,7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6054,6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6297,1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661618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прибыль,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1093,4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1137,1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1182,6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751461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совокупный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306,0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318,0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330,7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282391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10,4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4331,1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4504,7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4685,3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77,9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81,0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84,2</a:t>
                      </a:r>
                      <a:endParaRPr lang="ru-RU" sz="2800" b="1" dirty="0"/>
                    </a:p>
                  </a:txBody>
                  <a:tcPr/>
                </a:tc>
              </a:tr>
              <a:tr h="986058">
                <a:tc>
                  <a:txBody>
                    <a:bodyPr/>
                    <a:lstStyle/>
                    <a:p>
                      <a:r>
                        <a:rPr lang="ru-RU" sz="2800" b="1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3,9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834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налоговых и неналоговых доходов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2025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5904529"/>
              </p:ext>
            </p:extLst>
          </p:nvPr>
        </p:nvGraphicFramePr>
        <p:xfrm>
          <a:off x="189756" y="1562738"/>
          <a:ext cx="11665296" cy="481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148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100000"/>
                <a:satMod val="100000"/>
                <a:lumMod val="160000"/>
              </a:schemeClr>
            </a:gs>
            <a:gs pos="55000">
              <a:schemeClr val="bg2">
                <a:lumMod val="85000"/>
                <a:lumOff val="15000"/>
              </a:schemeClr>
            </a:gs>
            <a:gs pos="100000">
              <a:schemeClr val="bg2">
                <a:shade val="100000"/>
                <a:satMod val="100000"/>
                <a:lumMod val="80000"/>
              </a:schemeClr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безвозмездных поступлений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911049"/>
              </p:ext>
            </p:extLst>
          </p:nvPr>
        </p:nvGraphicFramePr>
        <p:xfrm>
          <a:off x="549796" y="1828800"/>
          <a:ext cx="10945215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425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593</Words>
  <Application>Microsoft Office PowerPoint</Application>
  <PresentationFormat>Произвольный</PresentationFormat>
  <Paragraphs>135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Currency_16x9_TP102895244</vt:lpstr>
      <vt:lpstr>Проект бюджета Красновского сельского поселения на 2025 год и плановый период 2026 и 2027 годов</vt:lpstr>
      <vt:lpstr>Основы формирования проекта бюджета Красновского сельского поселения на 2025 год и плановый период 2026 и 2027 годов</vt:lpstr>
      <vt:lpstr>Слайд 3</vt:lpstr>
      <vt:lpstr>Основные параметры проекта бюджета Красновского сельского поселения на 2025 год и плановый период 2026 и 2027 годов</vt:lpstr>
      <vt:lpstr>Динамика доходов бюджета Красновского сельского поселения </vt:lpstr>
      <vt:lpstr>Динамика налоговых и неналоговых доходов бюджета Красновского сельского поселения</vt:lpstr>
      <vt:lpstr>Запланированный объем налоговых и неналоговых доходов бюджета Красновского сельского поселения  на 2025 год  и плановый период 2026 и 2027 годов составил (тыс.руб.):</vt:lpstr>
      <vt:lpstr>Структура налоговых и неналоговых доходов проекта бюджета Красновского сельского поселения в 2025 году</vt:lpstr>
      <vt:lpstr>Динамика безвозмездных поступлений проекта бюджета Красновского сельского поселения</vt:lpstr>
      <vt:lpstr>Динамика расходов проекта бюджета Красновского сельского поселения</vt:lpstr>
      <vt:lpstr>Запланированный объем расходов бюджета Красновского сельского поселения  на 2025 год  и плановый период 2026 и 2027 годов составил (тыс.руб.):</vt:lpstr>
      <vt:lpstr>Структура расходов проекта бюджета Красновского сельского поселения в 2025 году</vt:lpstr>
      <vt:lpstr>Доля муниципальных программ в общем объеме расходов запланированных на реализацию муниципальных программ в 2025  году</vt:lpstr>
      <vt:lpstr>Динамика расходов бюджета Красновского сельского поселения на культуру, кинематографию</vt:lpstr>
      <vt:lpstr>Культура и кинематография</vt:lpstr>
      <vt:lpstr>Динамика расходов бюджета Красновского сельского поселения на физическую культуру и спорт</vt:lpstr>
      <vt:lpstr>Проект бюджета Красновского сельского поселения на 2025 год и плановый период 2026 и 2027 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Красновского сельского поселения на 2024-2026 годы, с учетом прогноза социально-экономического развития Красновского сельского поселения на 2025-2027 годы. Главной идеологией бюджетной политики традиционно остается улучшение условий жизни и самочувствия населения Красновского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Красновского сельского поселения на период до 2027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2017-04-19T09:13:19Z</dcterms:created>
  <dcterms:modified xsi:type="dcterms:W3CDTF">2025-01-21T07:18:55Z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