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72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818E-2"/>
          <c:y val="1.8946832704862943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22440.9</c:v>
                </c:pt>
                <c:pt idx="1">
                  <c:v>24643.1</c:v>
                </c:pt>
                <c:pt idx="2">
                  <c:v>18423.3</c:v>
                </c:pt>
                <c:pt idx="3">
                  <c:v>16375.7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32825856"/>
        <c:axId val="132827392"/>
        <c:axId val="119852096"/>
      </c:bar3DChart>
      <c:catAx>
        <c:axId val="132825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27392"/>
        <c:crosses val="autoZero"/>
        <c:auto val="1"/>
        <c:lblAlgn val="ctr"/>
        <c:lblOffset val="100"/>
      </c:catAx>
      <c:valAx>
        <c:axId val="132827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25856"/>
        <c:crosses val="autoZero"/>
        <c:crossBetween val="between"/>
      </c:valAx>
      <c:serAx>
        <c:axId val="119852096"/>
        <c:scaling>
          <c:orientation val="minMax"/>
        </c:scaling>
        <c:delete val="1"/>
        <c:axPos val="b"/>
        <c:majorTickMark val="none"/>
        <c:tickLblPos val="nextTo"/>
        <c:crossAx val="132827392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89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5398.6</c:v>
                </c:pt>
                <c:pt idx="1">
                  <c:v>6389.1</c:v>
                </c:pt>
                <c:pt idx="2" formatCode="0.0">
                  <c:v>6644.8</c:v>
                </c:pt>
                <c:pt idx="3">
                  <c:v>5839.1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133046272"/>
        <c:axId val="133047808"/>
        <c:axId val="133120448"/>
      </c:bar3DChart>
      <c:catAx>
        <c:axId val="1330462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047808"/>
        <c:crosses val="autoZero"/>
        <c:auto val="1"/>
        <c:lblAlgn val="ctr"/>
        <c:lblOffset val="100"/>
      </c:catAx>
      <c:valAx>
        <c:axId val="1330478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33046272"/>
        <c:crosses val="autoZero"/>
        <c:crossBetween val="between"/>
      </c:valAx>
      <c:serAx>
        <c:axId val="133120448"/>
        <c:scaling>
          <c:orientation val="minMax"/>
        </c:scaling>
        <c:delete val="1"/>
        <c:axPos val="b"/>
        <c:tickLblPos val="nextTo"/>
        <c:crossAx val="133047808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  <c:pt idx="7">
                  <c:v>Штраф,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1093.4000000000001</c:v>
                </c:pt>
                <c:pt idx="2">
                  <c:v>306</c:v>
                </c:pt>
                <c:pt idx="3">
                  <c:v>583.1</c:v>
                </c:pt>
                <c:pt idx="4">
                  <c:v>4313</c:v>
                </c:pt>
                <c:pt idx="5">
                  <c:v>9.7000000000000011</c:v>
                </c:pt>
                <c:pt idx="6">
                  <c:v>78.3</c:v>
                </c:pt>
                <c:pt idx="7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132687360"/>
        <c:axId val="132834816"/>
      </c:barChart>
      <c:catAx>
        <c:axId val="132687360"/>
        <c:scaling>
          <c:orientation val="minMax"/>
        </c:scaling>
        <c:axPos val="b"/>
        <c:tickLblPos val="nextTo"/>
        <c:crossAx val="132834816"/>
        <c:crosses val="autoZero"/>
        <c:auto val="1"/>
        <c:lblAlgn val="ctr"/>
        <c:lblOffset val="100"/>
      </c:catAx>
      <c:valAx>
        <c:axId val="132834816"/>
        <c:scaling>
          <c:orientation val="minMax"/>
        </c:scaling>
        <c:axPos val="l"/>
        <c:majorGridlines/>
        <c:numFmt formatCode="General" sourceLinked="1"/>
        <c:tickLblPos val="nextTo"/>
        <c:crossAx val="132687360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444690670763442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 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17042.3</c:v>
                </c:pt>
                <c:pt idx="1">
                  <c:v>18254</c:v>
                </c:pt>
                <c:pt idx="2">
                  <c:v>11778.5</c:v>
                </c:pt>
                <c:pt idx="3">
                  <c:v>9464.7000000000007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48964480"/>
        <c:axId val="148966016"/>
      </c:barChart>
      <c:catAx>
        <c:axId val="148964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66016"/>
        <c:crosses val="autoZero"/>
        <c:auto val="1"/>
        <c:lblAlgn val="ctr"/>
        <c:lblOffset val="100"/>
      </c:catAx>
      <c:valAx>
        <c:axId val="1489660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6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62E-2"/>
          <c:y val="1.9846514356174533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2024год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22440.9</c:v>
                </c:pt>
                <c:pt idx="1">
                  <c:v>26643.1</c:v>
                </c:pt>
                <c:pt idx="2">
                  <c:v>18423.3</c:v>
                </c:pt>
                <c:pt idx="3">
                  <c:v>16375.7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49059840"/>
        <c:axId val="149073920"/>
        <c:axId val="67812864"/>
      </c:bar3DChart>
      <c:catAx>
        <c:axId val="149059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073920"/>
        <c:crosses val="autoZero"/>
        <c:auto val="1"/>
        <c:lblAlgn val="ctr"/>
        <c:lblOffset val="100"/>
      </c:catAx>
      <c:valAx>
        <c:axId val="149073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059840"/>
        <c:crosses val="autoZero"/>
        <c:crossBetween val="between"/>
      </c:valAx>
      <c:serAx>
        <c:axId val="67812864"/>
        <c:scaling>
          <c:orientation val="minMax"/>
        </c:scaling>
        <c:delete val="1"/>
        <c:axPos val="b"/>
        <c:majorTickMark val="none"/>
        <c:tickLblPos val="nextTo"/>
        <c:crossAx val="149073920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9E-3"/>
                  <c:y val="0.101996699161940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10590,6</a:t>
                    </a:r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5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3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12571.7</c:v>
                </c:pt>
                <c:pt idx="1">
                  <c:v>132</c:v>
                </c:pt>
                <c:pt idx="2">
                  <c:v>4687.8</c:v>
                </c:pt>
                <c:pt idx="3">
                  <c:v>3</c:v>
                </c:pt>
                <c:pt idx="4">
                  <c:v>3940</c:v>
                </c:pt>
                <c:pt idx="5">
                  <c:v>10</c:v>
                </c:pt>
                <c:pt idx="6">
                  <c:v>410.8</c:v>
                </c:pt>
                <c:pt idx="7">
                  <c:v>2872.8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24643.1</c:v>
                </c:pt>
                <c:pt idx="1">
                  <c:v>24643.1</c:v>
                </c:pt>
                <c:pt idx="2">
                  <c:v>24643.1</c:v>
                </c:pt>
                <c:pt idx="3">
                  <c:v>24643.1</c:v>
                </c:pt>
                <c:pt idx="4">
                  <c:v>24643.1</c:v>
                </c:pt>
                <c:pt idx="5">
                  <c:v>24643.1</c:v>
                </c:pt>
                <c:pt idx="6">
                  <c:v>24643.1</c:v>
                </c:pt>
                <c:pt idx="7">
                  <c:v>24643.1</c:v>
                </c:pt>
                <c:pt idx="8">
                  <c:v>24643.1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6"/>
          <c:w val="0.64279879796905881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Развитие культуры - 3940,0</c:v>
                </c:pt>
                <c:pt idx="1">
                  <c:v>Муниципальная политика- 125,0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- 132,0</c:v>
                </c:pt>
                <c:pt idx="4">
                  <c:v>обеспечение качественными жилищно-коммунальными услугами населения - 388,8</c:v>
                </c:pt>
                <c:pt idx="5">
                  <c:v>Благоустройство территории Красновского сельского поселения - 3464,0</c:v>
                </c:pt>
                <c:pt idx="6">
                  <c:v>Обеспечение общественного порядка и противодействие коррупции - 30,0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энергетики- 785,0</c:v>
                </c:pt>
                <c:pt idx="9">
                  <c:v>Комплексное развитие систем коммунальной тнфраструктуры-40,0</c:v>
                </c:pt>
                <c:pt idx="10">
                  <c:v>"Формирование современной  городской среды на территории муниципального образования «Красновское сельское поселение" - 10,0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0.13400000000000001</c:v>
                </c:pt>
                <c:pt idx="1">
                  <c:v>5.6000000000000008E-3</c:v>
                </c:pt>
                <c:pt idx="2">
                  <c:v>7.000000000000001E-4</c:v>
                </c:pt>
                <c:pt idx="3">
                  <c:v>5.9000000000000007E-3</c:v>
                </c:pt>
                <c:pt idx="4">
                  <c:v>1.9000000000000003E-2</c:v>
                </c:pt>
                <c:pt idx="5">
                  <c:v>0.12300000000000001</c:v>
                </c:pt>
                <c:pt idx="6">
                  <c:v>1.2999999999999997E-3</c:v>
                </c:pt>
                <c:pt idx="7">
                  <c:v>1.0000000000000002E-4</c:v>
                </c:pt>
                <c:pt idx="8">
                  <c:v>2.07E-2</c:v>
                </c:pt>
                <c:pt idx="9">
                  <c:v>1.8000000000000004E-3</c:v>
                </c:pt>
                <c:pt idx="10">
                  <c:v>4.0000000000000007E-4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234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3062.1</c:v>
                </c:pt>
                <c:pt idx="1">
                  <c:v>3940</c:v>
                </c:pt>
                <c:pt idx="2">
                  <c:v>2206.5</c:v>
                </c:pt>
                <c:pt idx="3">
                  <c:v>1285.7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49645952"/>
        <c:axId val="149647744"/>
        <c:axId val="0"/>
      </c:bar3DChart>
      <c:catAx>
        <c:axId val="1496459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647744"/>
        <c:crosses val="autoZero"/>
        <c:auto val="1"/>
        <c:lblAlgn val="ctr"/>
        <c:lblOffset val="100"/>
      </c:catAx>
      <c:valAx>
        <c:axId val="14964774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645952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49791872"/>
        <c:axId val="149793408"/>
        <c:axId val="0"/>
      </c:bar3DChart>
      <c:catAx>
        <c:axId val="1497918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793408"/>
        <c:crosses val="autoZero"/>
        <c:auto val="1"/>
        <c:lblAlgn val="ctr"/>
        <c:lblOffset val="100"/>
      </c:catAx>
      <c:valAx>
        <c:axId val="14979340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791872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Бюджет 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2025 </a:t>
          </a:r>
          <a:r>
            <a:rPr lang="ru-RU" dirty="0"/>
            <a:t>год и плановый </a:t>
          </a:r>
          <a:r>
            <a:rPr lang="ru-RU" dirty="0" smtClean="0"/>
            <a:t>период 2026 </a:t>
          </a:r>
          <a:r>
            <a:rPr lang="ru-RU" dirty="0"/>
            <a:t>и </a:t>
          </a:r>
          <a:r>
            <a:rPr lang="ru-RU" dirty="0" smtClean="0"/>
            <a:t>2027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2025 </a:t>
          </a:r>
          <a:r>
            <a:rPr lang="ru-RU" sz="2000" baseline="0" dirty="0"/>
            <a:t>году </a:t>
          </a:r>
          <a:r>
            <a:rPr lang="ru-RU" sz="2000" baseline="0"/>
            <a:t>составили </a:t>
          </a:r>
          <a:r>
            <a:rPr lang="ru-RU" sz="2000" baseline="0" smtClean="0"/>
            <a:t>3940,0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2025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3940,0 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Бюджет 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2026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2027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9932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2025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2026 </a:t>
            </a:r>
            <a:r>
              <a:rPr lang="ru-RU" sz="2400" dirty="0"/>
              <a:t>и </a:t>
            </a:r>
            <a:r>
              <a:rPr lang="ru-RU" sz="2400" dirty="0" smtClean="0"/>
              <a:t>2027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2027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24643,1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18423,3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16375,7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12571,7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13717,6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13377,2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4687,8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1836,0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1033,9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3940,0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2206,5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1285,7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410,8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448,2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463,9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2872,8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313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2025году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236351"/>
              </p:ext>
            </p:extLst>
          </p:nvPr>
        </p:nvGraphicFramePr>
        <p:xfrm>
          <a:off x="523529" y="12858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245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2025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05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046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7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746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2025-2027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</a:t>
            </a:r>
            <a:r>
              <a:rPr lang="ru-RU" altLang="ru-RU" sz="2400">
                <a:solidFill>
                  <a:schemeClr val="accent1"/>
                </a:solidFill>
                <a:latin typeface="Times New Roman" panose="02020603050405020304" pitchFamily="18" charset="0"/>
              </a:rPr>
              <a:t>до </a:t>
            </a:r>
            <a:r>
              <a:rPr lang="ru-RU" altLang="ru-RU" sz="24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268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2026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2027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2025-2027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2025-2027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6341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93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бюджета 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2025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2026 </a:t>
            </a:r>
            <a:r>
              <a:rPr lang="ru-RU" sz="2800" dirty="0"/>
              <a:t>и </a:t>
            </a:r>
            <a:r>
              <a:rPr lang="ru-RU" sz="2800" dirty="0" smtClean="0"/>
              <a:t>2027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0784542"/>
              </p:ext>
            </p:extLst>
          </p:nvPr>
        </p:nvGraphicFramePr>
        <p:xfrm>
          <a:off x="693812" y="1588496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:a16="http://schemas.microsoft.com/office/drawing/2014/main" xmlns="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:a16="http://schemas.microsoft.com/office/drawing/2014/main" xmlns="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:a16="http://schemas.microsoft.com/office/drawing/2014/main" xmlns="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:a16="http://schemas.microsoft.com/office/drawing/2014/main" xmlns="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2027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24643,1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18423,3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16375,7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6389,1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6644,8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6911,0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18254,0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11778,5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9464,7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24643,1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18423,3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16375,7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460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284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8724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2025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2026 и 2027 годов </a:t>
            </a:r>
            <a:r>
              <a:rPr lang="ru-RU" sz="2400" dirty="0"/>
              <a:t>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2027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6389,1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6644,8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6911,0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1093,4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1137,1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1182,6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306,0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318,0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330,7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4896,1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5092,4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5296,5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78,3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81,4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84,7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3,9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834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148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25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590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Бюджет Красновского сельского поселения на 2025 год и плановый период 2026 и 2027 годов</vt:lpstr>
      <vt:lpstr>Основы формирования бюджета Красновского сельского поселения на 2025 год и плановый период 2026 и 2027 годов</vt:lpstr>
      <vt:lpstr>Слайд 3</vt:lpstr>
      <vt:lpstr>Основные параметры бюджета Красновского сельского поселения на 2025 год и плановый период 2026 и 2027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2025 год  и плановый период 2026 и 2027 годов составил (тыс.руб.):</vt:lpstr>
      <vt:lpstr>Структура налоговых и неналоговых доходов проекта бюджета Красновского сельского поселения в 2025 году</vt:lpstr>
      <vt:lpstr>Динамика безвозмездных поступлений проекта бюджета Красновского сельского поселения</vt:lpstr>
      <vt:lpstr>Динамика расходов бюджета Красновского сельского поселения</vt:lpstr>
      <vt:lpstr>Запланированный объем расходов бюджета Красновского сельского поселения  на 2025 год  и плановый период 2026 и 2027 годов составил (тыс.руб.):</vt:lpstr>
      <vt:lpstr>Структура расходов проекта бюджета Красновского сельского поселения в 2025году</vt:lpstr>
      <vt:lpstr>Доля муниципальных программ в общем объеме расходов запланированных на реализацию муниципальных программ в 2025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2025 год и плановый период 2026 и 2027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2024-2026 годы, с учетом прогноза социально-экономического развития Красновского сельского поселения на 2025-2027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2027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2025-01-21T07:45:51Z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