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charts/style2.xml" ContentType="application/vnd.ms-office.chart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charts/colors6.xml" ContentType="application/vnd.ms-office.chartcolor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docProps/custom.xml" ContentType="application/vnd.openxmlformats-officedocument.custom-properties+xml"/>
  <Override PartName="/ppt/charts/chart7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charts/style5.xml" ContentType="application/vnd.ms-office.chartstyle+xml"/>
  <Override PartName="/ppt/charts/style6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7" r:id="rId4"/>
    <p:sldId id="275" r:id="rId5"/>
    <p:sldId id="277" r:id="rId6"/>
    <p:sldId id="278" r:id="rId7"/>
    <p:sldId id="279" r:id="rId8"/>
    <p:sldId id="276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</p:sldIdLst>
  <p:sldSz cx="12188825" cy="6858000"/>
  <p:notesSz cx="6858000" cy="9144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3792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168">
          <p15:clr>
            <a:srgbClr val="A4A3A4"/>
          </p15:clr>
        </p15:guide>
        <p15:guide id="5" pos="3839">
          <p15:clr>
            <a:srgbClr val="A4A3A4"/>
          </p15:clr>
        </p15:guide>
        <p15:guide id="6" pos="800" userDrawn="1">
          <p15:clr>
            <a:srgbClr val="A4A3A4"/>
          </p15:clr>
        </p15:guide>
        <p15:guide id="7" pos="6863">
          <p15:clr>
            <a:srgbClr val="A4A3A4"/>
          </p15:clr>
        </p15:guide>
        <p15:guide id="8" pos="959">
          <p15:clr>
            <a:srgbClr val="A4A3A4"/>
          </p15:clr>
        </p15:guide>
        <p15:guide id="9" pos="6719">
          <p15:clr>
            <a:srgbClr val="A4A3A4"/>
          </p15:clr>
        </p15:guide>
        <p15:guide id="10" pos="4991">
          <p15:clr>
            <a:srgbClr val="A4A3A4"/>
          </p15:clr>
        </p15:guide>
        <p15:guide id="11" pos="671">
          <p15:clr>
            <a:srgbClr val="A4A3A4"/>
          </p15:clr>
        </p15:guide>
        <p15:guide id="12" pos="7014" userDrawn="1">
          <p15:clr>
            <a:srgbClr val="A4A3A4"/>
          </p15:clr>
        </p15:guide>
        <p15:guide id="13" pos="35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16" autoAdjust="0"/>
    <p:restoredTop sz="85381" autoAdjust="0"/>
  </p:normalViewPr>
  <p:slideViewPr>
    <p:cSldViewPr>
      <p:cViewPr varScale="1">
        <p:scale>
          <a:sx n="75" d="100"/>
          <a:sy n="75" d="100"/>
        </p:scale>
        <p:origin x="-744" y="-5"/>
      </p:cViewPr>
      <p:guideLst>
        <p:guide orient="horz" pos="2160"/>
        <p:guide orient="horz" pos="3792"/>
        <p:guide orient="horz" pos="1152"/>
        <p:guide orient="horz" pos="3168"/>
        <p:guide pos="3839"/>
        <p:guide pos="800"/>
        <p:guide pos="6863"/>
        <p:guide pos="959"/>
        <p:guide pos="6719"/>
        <p:guide pos="4991"/>
        <p:guide pos="671"/>
        <p:guide pos="70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1458" y="6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8553587051618727E-2"/>
          <c:y val="1.8946832704862915E-2"/>
          <c:w val="0.93617093175853061"/>
          <c:h val="0.9195659224138496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2024год</c:v>
                </c:pt>
                <c:pt idx="3">
                  <c:v>2025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13119.2</c:v>
                </c:pt>
                <c:pt idx="1">
                  <c:v>16487.099999999995</c:v>
                </c:pt>
                <c:pt idx="2">
                  <c:v>13922.3</c:v>
                </c:pt>
                <c:pt idx="3">
                  <c:v>14094.8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8AE-4FE5-8F3C-25744E5FA429}"/>
            </c:ext>
          </c:extLst>
        </c:ser>
        <c:shape val="box"/>
        <c:axId val="140380032"/>
        <c:axId val="140381568"/>
        <c:axId val="152567296"/>
      </c:bar3DChart>
      <c:catAx>
        <c:axId val="14038003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0381568"/>
        <c:crosses val="autoZero"/>
        <c:auto val="1"/>
        <c:lblAlgn val="ctr"/>
        <c:lblOffset val="100"/>
      </c:catAx>
      <c:valAx>
        <c:axId val="14038156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0380032"/>
        <c:crosses val="autoZero"/>
        <c:crossBetween val="between"/>
      </c:valAx>
      <c:serAx>
        <c:axId val="152567296"/>
        <c:scaling>
          <c:orientation val="minMax"/>
        </c:scaling>
        <c:delete val="1"/>
        <c:axPos val="b"/>
        <c:majorTickMark val="none"/>
        <c:tickLblPos val="nextTo"/>
        <c:crossAx val="140381568"/>
        <c:crosses val="autoZero"/>
      </c:ser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5277777777777781E-2"/>
          <c:y val="4.2170012389516426E-2"/>
          <c:w val="0.96944444444444544"/>
          <c:h val="0.90185386181434757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3483.6</c:v>
                </c:pt>
                <c:pt idx="1">
                  <c:v>3206</c:v>
                </c:pt>
                <c:pt idx="2" formatCode="0.0">
                  <c:v>3334.1</c:v>
                </c:pt>
                <c:pt idx="3">
                  <c:v>3467.8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398-4823-B316-5BB77567C5FD}"/>
            </c:ext>
          </c:extLst>
        </c:ser>
        <c:dLbls>
          <c:showVal val="1"/>
        </c:dLbls>
        <c:gapWidth val="79"/>
        <c:shape val="box"/>
        <c:axId val="152978560"/>
        <c:axId val="152980096"/>
        <c:axId val="153091584"/>
      </c:bar3DChart>
      <c:catAx>
        <c:axId val="152978560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2980096"/>
        <c:crosses val="autoZero"/>
        <c:auto val="1"/>
        <c:lblAlgn val="ctr"/>
        <c:lblOffset val="100"/>
      </c:catAx>
      <c:valAx>
        <c:axId val="152980096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52978560"/>
        <c:crosses val="autoZero"/>
        <c:crossBetween val="between"/>
      </c:valAx>
      <c:serAx>
        <c:axId val="153091584"/>
        <c:scaling>
          <c:orientation val="minMax"/>
        </c:scaling>
        <c:delete val="1"/>
        <c:axPos val="b"/>
        <c:tickLblPos val="nextTo"/>
        <c:crossAx val="152980096"/>
        <c:crosses val="autoZero"/>
      </c:ser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vert="horz"/>
          <a:lstStyle/>
          <a:p>
            <a:pPr>
              <a:defRPr/>
            </a:pPr>
            <a:r>
              <a:rPr lang="ru-RU"/>
              <a:t>тыс.руб.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dLbls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 </c:v>
                </c:pt>
                <c:pt idx="1">
                  <c:v>НДФЛ</c:v>
                </c:pt>
                <c:pt idx="2">
                  <c:v>Налоги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  <c:pt idx="5">
                  <c:v>Штраф, санкции, возмещение ущерба</c:v>
                </c:pt>
                <c:pt idx="6">
                  <c:v>Доходы от использования имущества, находящегося в государственной и мунииципальной собственности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0</c:v>
                </c:pt>
                <c:pt idx="1">
                  <c:v>683.4</c:v>
                </c:pt>
                <c:pt idx="2">
                  <c:v>160.69999999999999</c:v>
                </c:pt>
                <c:pt idx="3">
                  <c:v>2277.5</c:v>
                </c:pt>
                <c:pt idx="4">
                  <c:v>9</c:v>
                </c:pt>
                <c:pt idx="5">
                  <c:v>3.4</c:v>
                </c:pt>
                <c:pt idx="6">
                  <c:v>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8C8-4774-B29D-D7BBD2309693}"/>
            </c:ext>
          </c:extLst>
        </c:ser>
        <c:gapWidth val="100"/>
        <c:axId val="49681920"/>
        <c:axId val="156931968"/>
      </c:barChart>
      <c:catAx>
        <c:axId val="49681920"/>
        <c:scaling>
          <c:orientation val="minMax"/>
        </c:scaling>
        <c:axPos val="b"/>
        <c:tickLblPos val="nextTo"/>
        <c:crossAx val="156931968"/>
        <c:auto val="1"/>
        <c:lblAlgn val="ctr"/>
        <c:lblOffset val="100"/>
      </c:catAx>
      <c:valAx>
        <c:axId val="156931968"/>
        <c:scaling>
          <c:orientation val="minMax"/>
        </c:scaling>
        <c:axPos val="l"/>
        <c:majorGridlines/>
        <c:numFmt formatCode="General" sourceLinked="1"/>
        <c:tickLblPos val="nextTo"/>
        <c:crossAx val="49681920"/>
        <c:crossBetween val="between"/>
      </c:valAx>
    </c:plotArea>
    <c:legend>
      <c:legendPos val="b"/>
      <c:layout/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1444690670763441"/>
          <c:y val="2.2807477333942259E-2"/>
          <c:w val="0.88207212009997049"/>
          <c:h val="0.8209602001152115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  <a:bevelB w="114300" prst="hardEdge"/>
            </a:sp3d>
          </c:spPr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 </c:v>
                </c:pt>
                <c:pt idx="3">
                  <c:v>2025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9635.9</c:v>
                </c:pt>
                <c:pt idx="1">
                  <c:v>13281.1</c:v>
                </c:pt>
                <c:pt idx="2">
                  <c:v>10588.2</c:v>
                </c:pt>
                <c:pt idx="3">
                  <c:v>10588.2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B43-4001-BA0F-81920364F861}"/>
            </c:ext>
          </c:extLst>
        </c:ser>
        <c:gapWidth val="219"/>
        <c:overlap val="-27"/>
        <c:axId val="153481216"/>
        <c:axId val="153482752"/>
      </c:barChart>
      <c:catAx>
        <c:axId val="1534812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482752"/>
        <c:crosses val="autoZero"/>
        <c:auto val="1"/>
        <c:lblAlgn val="ctr"/>
        <c:lblOffset val="100"/>
      </c:catAx>
      <c:valAx>
        <c:axId val="15348275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481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8553587051618693E-2"/>
          <c:y val="1.984651435617452E-2"/>
          <c:w val="0.93617093175853061"/>
          <c:h val="0.87525216201519163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13262.6</c:v>
                </c:pt>
                <c:pt idx="1">
                  <c:v>16487.099999999999</c:v>
                </c:pt>
                <c:pt idx="2">
                  <c:v>13922.3</c:v>
                </c:pt>
                <c:pt idx="3">
                  <c:v>14056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3F0-48AE-A056-A3C82B25C7D5}"/>
            </c:ext>
          </c:extLst>
        </c:ser>
        <c:shape val="box"/>
        <c:axId val="153388160"/>
        <c:axId val="153389696"/>
        <c:axId val="153181696"/>
      </c:bar3DChart>
      <c:catAx>
        <c:axId val="15338816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389696"/>
        <c:crosses val="autoZero"/>
        <c:auto val="1"/>
        <c:lblAlgn val="ctr"/>
        <c:lblOffset val="100"/>
      </c:catAx>
      <c:valAx>
        <c:axId val="15338969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3388160"/>
        <c:crosses val="autoZero"/>
        <c:crossBetween val="between"/>
      </c:valAx>
      <c:serAx>
        <c:axId val="153181696"/>
        <c:scaling>
          <c:orientation val="minMax"/>
        </c:scaling>
        <c:delete val="1"/>
        <c:axPos val="b"/>
        <c:majorTickMark val="none"/>
        <c:tickLblPos val="nextTo"/>
        <c:crossAx val="153389696"/>
        <c:crosses val="autoZero"/>
      </c:serAx>
      <c:spPr>
        <a:gradFill rotWithShape="1">
          <a:gsLst>
            <a:gs pos="0">
              <a:schemeClr val="accent6">
                <a:shade val="100000"/>
                <a:lumMod val="95000"/>
              </a:schemeClr>
            </a:gs>
            <a:gs pos="100000">
              <a:schemeClr val="accent6">
                <a:tint val="90000"/>
                <a:alpha val="100000"/>
                <a:satMod val="200000"/>
              </a:schemeClr>
            </a:gs>
          </a:gsLst>
          <a:lin ang="18900000" scaled="0"/>
        </a:gradFill>
        <a:ln w="9525" cap="flat" cmpd="sng" algn="ctr">
          <a:solidFill>
            <a:schemeClr val="accent6"/>
          </a:solidFill>
          <a:prstDash val="solid"/>
        </a:ln>
        <a:effectLst>
          <a:glow rad="25400">
            <a:schemeClr val="accent1">
              <a:alpha val="40000"/>
            </a:schemeClr>
          </a:glow>
          <a:outerShdw blurRad="50800" dist="12700" dir="13500000" algn="tl" rotWithShape="0">
            <a:srgbClr val="000000">
              <a:alpha val="40000"/>
            </a:srgbClr>
          </a:outerShdw>
        </a:effectLst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617-446D-AB22-C9A864A94305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617-446D-AB22-C9A864A94305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617-446D-AB22-C9A864A94305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617-446D-AB22-C9A864A94305}"/>
              </c:ext>
            </c:extLst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617-446D-AB22-C9A864A94305}"/>
              </c:ext>
            </c:extLst>
          </c:dPt>
          <c:dPt>
            <c:idx val="5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F617-446D-AB22-C9A864A94305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F617-446D-AB22-C9A864A94305}"/>
              </c:ext>
            </c:extLst>
          </c:dPt>
          <c:dPt>
            <c:idx val="7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6.5321960111427947E-3"/>
                  <c:y val="0.1019966991619405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10583,4</a:t>
                    </a:r>
                  </a:p>
                  <a:p>
                    <a:endParaRPr lang="ru-RU" dirty="0" smtClean="0"/>
                  </a:p>
                </c:rich>
              </c:tx>
              <c:showVal val="1"/>
            </c:dLbl>
            <c:dLbl>
              <c:idx val="1"/>
              <c:layout>
                <c:manualLayout>
                  <c:x val="0"/>
                  <c:y val="-0.29961530378820023"/>
                </c:manualLayout>
              </c:layout>
              <c:showVal val="1"/>
            </c:dLbl>
            <c:dLbl>
              <c:idx val="2"/>
              <c:layout>
                <c:manualLayout>
                  <c:x val="0.13252462689330816"/>
                  <c:y val="-1.7068050002476298E-2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деятельности</c:v>
                </c:pt>
                <c:pt idx="2">
                  <c:v>жилищно-коммунальное хозяйство</c:v>
                </c:pt>
                <c:pt idx="3">
                  <c:v>охрана окружающей среды</c:v>
                </c:pt>
                <c:pt idx="4">
                  <c:v>культура, кинемотаграфия</c:v>
                </c:pt>
                <c:pt idx="5">
                  <c:v>физическая культура и спорт</c:v>
                </c:pt>
                <c:pt idx="6">
                  <c:v>национальная оборона</c:v>
                </c:pt>
                <c:pt idx="7">
                  <c:v>национальная экономика</c:v>
                </c:pt>
                <c:pt idx="8">
                  <c:v>образование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10583.4</c:v>
                </c:pt>
                <c:pt idx="1">
                  <c:v>112</c:v>
                </c:pt>
                <c:pt idx="2">
                  <c:v>2982.3</c:v>
                </c:pt>
                <c:pt idx="3">
                  <c:v>3</c:v>
                </c:pt>
                <c:pt idx="4">
                  <c:v>2478.6</c:v>
                </c:pt>
                <c:pt idx="5">
                  <c:v>10</c:v>
                </c:pt>
                <c:pt idx="6">
                  <c:v>252.8</c:v>
                </c:pt>
                <c:pt idx="7">
                  <c:v>50</c:v>
                </c:pt>
                <c:pt idx="8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8C8-4774-B29D-D7BBD230969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деятельности</c:v>
                </c:pt>
                <c:pt idx="2">
                  <c:v>жилищно-коммунальное хозяйство</c:v>
                </c:pt>
                <c:pt idx="3">
                  <c:v>охрана окружающей среды</c:v>
                </c:pt>
                <c:pt idx="4">
                  <c:v>культура, кинемотаграфия</c:v>
                </c:pt>
                <c:pt idx="5">
                  <c:v>физическая культура и спорт</c:v>
                </c:pt>
                <c:pt idx="6">
                  <c:v>национальная оборона</c:v>
                </c:pt>
                <c:pt idx="7">
                  <c:v>национальная экономика</c:v>
                </c:pt>
                <c:pt idx="8">
                  <c:v>образование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16487.099999999999</c:v>
                </c:pt>
                <c:pt idx="1">
                  <c:v>16487.099999999999</c:v>
                </c:pt>
                <c:pt idx="2">
                  <c:v>16487.099999999999</c:v>
                </c:pt>
                <c:pt idx="3">
                  <c:v>16487.099999999999</c:v>
                </c:pt>
                <c:pt idx="4">
                  <c:v>16487.099999999999</c:v>
                </c:pt>
                <c:pt idx="5">
                  <c:v>16487.099999999999</c:v>
                </c:pt>
                <c:pt idx="6">
                  <c:v>16487.099999999999</c:v>
                </c:pt>
                <c:pt idx="7">
                  <c:v>16487.099999999999</c:v>
                </c:pt>
                <c:pt idx="8">
                  <c:v>16487.099999999999</c:v>
                </c:pt>
              </c:numCache>
            </c:numRef>
          </c:val>
        </c:ser>
      </c:pie3DChart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7649828229763785E-4"/>
          <c:y val="0.10369549899623751"/>
          <c:w val="0.64279879796905814"/>
          <c:h val="0.883320403762484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spPr>
              <a:gradFill flip="none" rotWithShape="1">
                <a:gsLst>
                  <a:gs pos="0">
                    <a:srgbClr val="00B0F0">
                      <a:shade val="30000"/>
                      <a:satMod val="115000"/>
                    </a:srgbClr>
                  </a:gs>
                  <a:gs pos="50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918-4037-AA2E-ACD7644F4084}"/>
              </c:ext>
            </c:extLst>
          </c:dPt>
          <c:dPt>
            <c:idx val="1"/>
            <c:explosion val="16"/>
            <c:spPr>
              <a:solidFill>
                <a:srgbClr val="0000F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918-4037-AA2E-ACD7644F4084}"/>
              </c:ext>
            </c:extLst>
          </c:dPt>
          <c:dPt>
            <c:idx val="2"/>
            <c:spPr>
              <a:solidFill>
                <a:srgbClr val="CC006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918-4037-AA2E-ACD7644F4084}"/>
              </c:ext>
            </c:extLst>
          </c:dPt>
          <c:dPt>
            <c:idx val="3"/>
            <c:spPr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918-4037-AA2E-ACD7644F4084}"/>
              </c:ext>
            </c:extLst>
          </c:dPt>
          <c:dPt>
            <c:idx val="4"/>
            <c:spPr>
              <a:gradFill flip="none" rotWithShape="1">
                <a:gsLst>
                  <a:gs pos="0">
                    <a:srgbClr val="FFCCFF">
                      <a:shade val="30000"/>
                      <a:satMod val="115000"/>
                    </a:srgbClr>
                  </a:gs>
                  <a:gs pos="50000">
                    <a:srgbClr val="FFCCFF">
                      <a:shade val="67500"/>
                      <a:satMod val="115000"/>
                    </a:srgbClr>
                  </a:gs>
                  <a:gs pos="100000">
                    <a:srgbClr val="FFCCFF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918-4037-AA2E-ACD7644F4084}"/>
              </c:ext>
            </c:extLst>
          </c:dPt>
          <c:dPt>
            <c:idx val="5"/>
            <c:spPr>
              <a:solidFill>
                <a:schemeClr val="accent1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D918-4037-AA2E-ACD7644F4084}"/>
              </c:ext>
            </c:extLst>
          </c:dPt>
          <c:dPt>
            <c:idx val="6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D918-4037-AA2E-ACD7644F4084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bestFit"/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9"/>
                <c:pt idx="0">
                  <c:v>Развитие культуры -2478,6</c:v>
                </c:pt>
                <c:pt idx="1">
                  <c:v>Муниципальная политика- 85,0</c:v>
                </c:pt>
                <c:pt idx="2">
                  <c:v>Развитие физической культуры  и спорта - 10,0</c:v>
                </c:pt>
                <c:pt idx="3">
                  <c:v>Участие в предупреждении и ликвидации последствий чрезвычайных ситуаций в границах поселения; обеспечение пожарной безопасности и безопасности людей на водных объектах - 112,0</c:v>
                </c:pt>
                <c:pt idx="4">
                  <c:v>обеспечение качественными жилищно-коммунальными услугами населения - 333,3</c:v>
                </c:pt>
                <c:pt idx="5">
                  <c:v>Благоустройство территории Красновского сельского поселения - 2549,0</c:v>
                </c:pt>
                <c:pt idx="6">
                  <c:v>Обеспечение общественного порядка и противодействие коррупции - 16,0</c:v>
                </c:pt>
                <c:pt idx="7">
                  <c:v>Охрана окружающей среды - 3,0</c:v>
                </c:pt>
                <c:pt idx="8">
                  <c:v>Энергоэффективность и развитие энергетики- 100,0</c:v>
                </c:pt>
              </c:strCache>
            </c:strRef>
          </c:cat>
          <c:val>
            <c:numRef>
              <c:f>Лист1!$B$2:$B$11</c:f>
              <c:numCache>
                <c:formatCode>0.00%</c:formatCode>
                <c:ptCount val="10"/>
                <c:pt idx="0">
                  <c:v>0.15029999999999999</c:v>
                </c:pt>
                <c:pt idx="1">
                  <c:v>5.1999999999999998E-3</c:v>
                </c:pt>
                <c:pt idx="2">
                  <c:v>5.9999999999999995E-4</c:v>
                </c:pt>
                <c:pt idx="3">
                  <c:v>6.7999999999999996E-3</c:v>
                </c:pt>
                <c:pt idx="4">
                  <c:v>2.0199999999999999E-2</c:v>
                </c:pt>
                <c:pt idx="5">
                  <c:v>0.15459999999999999</c:v>
                </c:pt>
                <c:pt idx="6">
                  <c:v>1E-3</c:v>
                </c:pt>
                <c:pt idx="7">
                  <c:v>2.0000000000000001E-4</c:v>
                </c:pt>
                <c:pt idx="8">
                  <c:v>0.61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D918-4037-AA2E-ACD7644F4084}"/>
            </c:ext>
          </c:extLst>
        </c:ser>
      </c:pie3DChart>
      <c:spPr>
        <a:noFill/>
        <a:ln w="23885">
          <a:noFill/>
        </a:ln>
      </c:spPr>
    </c:plotArea>
    <c:legend>
      <c:legendPos val="r"/>
      <c:layout>
        <c:manualLayout>
          <c:xMode val="edge"/>
          <c:yMode val="edge"/>
          <c:x val="0.5191082664696719"/>
          <c:y val="0"/>
          <c:w val="0.47961193345039577"/>
          <c:h val="1"/>
        </c:manualLayout>
      </c:layout>
      <c:txPr>
        <a:bodyPr/>
        <a:lstStyle/>
        <a:p>
          <a:pPr>
            <a:defRPr sz="13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692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title>
      <c:layout/>
    </c:title>
    <c:view3D>
      <c:depthPercent val="100"/>
      <c:rAngAx val="1"/>
    </c:view3D>
    <c:plotArea>
      <c:layout>
        <c:manualLayout>
          <c:layoutTarget val="inner"/>
          <c:xMode val="edge"/>
          <c:yMode val="edge"/>
          <c:x val="7.2098425196850419E-2"/>
          <c:y val="0.10316980481935455"/>
          <c:w val="0.92790157480314961"/>
          <c:h val="0.7783109591667655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      </c:v>
                </c:pt>
              </c:strCache>
            </c:strRef>
          </c:tx>
          <c:spPr>
            <a:solidFill>
              <a:srgbClr val="FFC000"/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00" b="1" i="1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2318.4</c:v>
                </c:pt>
                <c:pt idx="1">
                  <c:v>2478.6</c:v>
                </c:pt>
                <c:pt idx="2">
                  <c:v>1030.2</c:v>
                </c:pt>
                <c:pt idx="3">
                  <c:v>654.29999999999995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DCC-4A46-A6B6-FD753A7B9163}"/>
            </c:ext>
          </c:extLst>
        </c:ser>
        <c:dLbls>
          <c:showVal val="1"/>
        </c:dLbls>
        <c:shape val="cylinder"/>
        <c:axId val="153397504"/>
        <c:axId val="153575808"/>
        <c:axId val="0"/>
      </c:bar3DChart>
      <c:catAx>
        <c:axId val="15339750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 b="0" i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3575808"/>
        <c:crosses val="autoZero"/>
        <c:auto val="1"/>
        <c:lblAlgn val="ctr"/>
        <c:lblOffset val="100"/>
      </c:catAx>
      <c:valAx>
        <c:axId val="153575808"/>
        <c:scaling>
          <c:orientation val="minMax"/>
        </c:scaling>
        <c:axPos val="l"/>
        <c:majorGridlines/>
        <c:numFmt formatCode="#,##0.00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3397504"/>
        <c:crosses val="autoZero"/>
        <c:crossBetween val="between"/>
      </c:valAx>
      <c:spPr>
        <a:noFill/>
        <a:ln w="23890">
          <a:noFill/>
        </a:ln>
      </c:spPr>
    </c:plotArea>
    <c:plotVisOnly val="1"/>
    <c:dispBlanksAs val="gap"/>
  </c:chart>
  <c:txPr>
    <a:bodyPr/>
    <a:lstStyle/>
    <a:p>
      <a:pPr>
        <a:defRPr sz="1184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title>
      <c:layout/>
    </c:title>
    <c:view3D>
      <c:depthPercent val="100"/>
      <c:rAngAx val="1"/>
    </c:view3D>
    <c:plotArea>
      <c:layout>
        <c:manualLayout>
          <c:layoutTarget val="inner"/>
          <c:xMode val="edge"/>
          <c:yMode val="edge"/>
          <c:x val="7.2098425196850419E-2"/>
          <c:y val="0.10316980481935455"/>
          <c:w val="0.92790157480314961"/>
          <c:h val="0.7783109591667655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      </c:v>
                </c:pt>
              </c:strCache>
            </c:strRef>
          </c:tx>
          <c:spPr>
            <a:solidFill>
              <a:srgbClr val="FFC000"/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00" b="1" i="1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DCC-4A46-A6B6-FD753A7B9163}"/>
            </c:ext>
          </c:extLst>
        </c:ser>
        <c:dLbls>
          <c:showVal val="1"/>
        </c:dLbls>
        <c:shape val="cylinder"/>
        <c:axId val="164751616"/>
        <c:axId val="164805248"/>
        <c:axId val="0"/>
      </c:bar3DChart>
      <c:catAx>
        <c:axId val="16475161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 b="0" i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4805248"/>
        <c:crosses val="autoZero"/>
        <c:auto val="1"/>
        <c:lblAlgn val="ctr"/>
        <c:lblOffset val="100"/>
      </c:catAx>
      <c:valAx>
        <c:axId val="164805248"/>
        <c:scaling>
          <c:orientation val="minMax"/>
        </c:scaling>
        <c:axPos val="l"/>
        <c:majorGridlines/>
        <c:numFmt formatCode="#,##0.00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4751616"/>
        <c:crosses val="autoZero"/>
        <c:crossBetween val="between"/>
      </c:valAx>
      <c:spPr>
        <a:noFill/>
        <a:ln w="23890">
          <a:noFill/>
        </a:ln>
      </c:spPr>
    </c:plotArea>
    <c:plotVisOnly val="1"/>
    <c:dispBlanksAs val="gap"/>
  </c:chart>
  <c:txPr>
    <a:bodyPr/>
    <a:lstStyle/>
    <a:p>
      <a:pPr>
        <a:defRPr sz="1184"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025753-38B6-4FF5-9B7A-0E875D3EC6C2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572B0F-CD44-4B79-BA0F-1BE26D7DE232}">
      <dgm:prSet phldrT="[Текст]"/>
      <dgm:spPr/>
      <dgm:t>
        <a:bodyPr/>
        <a:lstStyle/>
        <a:p>
          <a:r>
            <a:rPr lang="ru-RU" dirty="0" smtClean="0"/>
            <a:t>Проект бюджета Красновского </a:t>
          </a:r>
          <a:r>
            <a:rPr lang="ru-RU" dirty="0"/>
            <a:t>сельского поселения на </a:t>
          </a:r>
          <a:r>
            <a:rPr lang="ru-RU" dirty="0" smtClean="0"/>
            <a:t>2023 </a:t>
          </a:r>
          <a:r>
            <a:rPr lang="ru-RU" dirty="0"/>
            <a:t>год и плановый </a:t>
          </a:r>
          <a:r>
            <a:rPr lang="ru-RU" dirty="0" smtClean="0"/>
            <a:t>период 2024 </a:t>
          </a:r>
          <a:r>
            <a:rPr lang="ru-RU" dirty="0"/>
            <a:t>и </a:t>
          </a:r>
          <a:r>
            <a:rPr lang="ru-RU" dirty="0" smtClean="0"/>
            <a:t>2025 </a:t>
          </a:r>
          <a:r>
            <a:rPr lang="ru-RU" dirty="0"/>
            <a:t>годов направлен на выполнение следующих задач:</a:t>
          </a:r>
        </a:p>
      </dgm:t>
    </dgm:pt>
    <dgm:pt modelId="{4E8B0DC9-AEBC-490C-92F4-81181D824727}" type="parTrans" cxnId="{4F8FF2AC-79AD-4959-ABC0-C379D1BB6A7A}">
      <dgm:prSet/>
      <dgm:spPr/>
      <dgm:t>
        <a:bodyPr/>
        <a:lstStyle/>
        <a:p>
          <a:endParaRPr lang="ru-RU"/>
        </a:p>
      </dgm:t>
    </dgm:pt>
    <dgm:pt modelId="{C2A4D258-FB00-4A09-AB98-32930B77DF36}" type="sibTrans" cxnId="{4F8FF2AC-79AD-4959-ABC0-C379D1BB6A7A}">
      <dgm:prSet/>
      <dgm:spPr/>
      <dgm:t>
        <a:bodyPr/>
        <a:lstStyle/>
        <a:p>
          <a:endParaRPr lang="ru-RU"/>
        </a:p>
      </dgm:t>
    </dgm:pt>
    <dgm:pt modelId="{3C7699B1-C6FF-425D-9F42-D2CD301B2981}">
      <dgm:prSet phldrT="[Текст]" custT="1"/>
      <dgm:spPr/>
      <dgm:t>
        <a:bodyPr/>
        <a:lstStyle/>
        <a:p>
          <a:r>
            <a:rPr lang="ru-RU" sz="2000" dirty="0"/>
            <a:t>Обеспечение устойчивости и сбалансированности бюджетной системы в целях гарантированного исполнения действующих и принимаемых расходных обязательств</a:t>
          </a:r>
        </a:p>
      </dgm:t>
    </dgm:pt>
    <dgm:pt modelId="{589B79E6-44EF-492A-95D3-1CE0B8D3899C}" type="parTrans" cxnId="{2BB49C1A-E247-4228-8E60-80D8B949C8E1}">
      <dgm:prSet/>
      <dgm:spPr/>
      <dgm:t>
        <a:bodyPr/>
        <a:lstStyle/>
        <a:p>
          <a:endParaRPr lang="ru-RU"/>
        </a:p>
      </dgm:t>
    </dgm:pt>
    <dgm:pt modelId="{1CDA191C-79E5-4DEF-B9AB-C823C6CC6044}" type="sibTrans" cxnId="{2BB49C1A-E247-4228-8E60-80D8B949C8E1}">
      <dgm:prSet/>
      <dgm:spPr/>
      <dgm:t>
        <a:bodyPr/>
        <a:lstStyle/>
        <a:p>
          <a:endParaRPr lang="ru-RU"/>
        </a:p>
      </dgm:t>
    </dgm:pt>
    <dgm:pt modelId="{2A07AAB4-51F7-4FC6-8FAE-88158C952A92}">
      <dgm:prSet phldrT="[Текст]" custT="1"/>
      <dgm:spPr/>
      <dgm:t>
        <a:bodyPr/>
        <a:lstStyle/>
        <a:p>
          <a:r>
            <a:rPr lang="ru-RU" sz="2000" dirty="0"/>
            <a:t>Повышение прозрачности и открытости бюджетного процесса</a:t>
          </a:r>
        </a:p>
      </dgm:t>
    </dgm:pt>
    <dgm:pt modelId="{C341BC05-92DD-4767-ABCF-C573137268A8}" type="parTrans" cxnId="{04EBCF8E-A42E-4322-8FB4-2A8ECC610B91}">
      <dgm:prSet/>
      <dgm:spPr/>
      <dgm:t>
        <a:bodyPr/>
        <a:lstStyle/>
        <a:p>
          <a:endParaRPr lang="ru-RU"/>
        </a:p>
      </dgm:t>
    </dgm:pt>
    <dgm:pt modelId="{67EA6D57-46A3-4184-B38B-ACEC06AA4AC2}" type="sibTrans" cxnId="{04EBCF8E-A42E-4322-8FB4-2A8ECC610B91}">
      <dgm:prSet/>
      <dgm:spPr/>
      <dgm:t>
        <a:bodyPr/>
        <a:lstStyle/>
        <a:p>
          <a:endParaRPr lang="ru-RU"/>
        </a:p>
      </dgm:t>
    </dgm:pt>
    <dgm:pt modelId="{7B27F6B3-F710-4111-B990-A6F7A883D73E}">
      <dgm:prSet phldrT="[Текст]" custT="1"/>
      <dgm:spPr/>
      <dgm:t>
        <a:bodyPr/>
        <a:lstStyle/>
        <a:p>
          <a:r>
            <a:rPr lang="ru-RU" sz="2000" dirty="0"/>
            <a:t>Повышение эффективности бюджетной политики, в том числе за счет роста эффективности бюджетных расходов</a:t>
          </a:r>
        </a:p>
      </dgm:t>
    </dgm:pt>
    <dgm:pt modelId="{8EA7949E-E2A6-434F-AB4A-7E6751A66AE7}" type="parTrans" cxnId="{C87800AE-59CF-4283-850B-59657C39F8B1}">
      <dgm:prSet/>
      <dgm:spPr/>
      <dgm:t>
        <a:bodyPr/>
        <a:lstStyle/>
        <a:p>
          <a:endParaRPr lang="ru-RU"/>
        </a:p>
      </dgm:t>
    </dgm:pt>
    <dgm:pt modelId="{01C8E92D-F490-4BF0-8986-00421AA68000}" type="sibTrans" cxnId="{C87800AE-59CF-4283-850B-59657C39F8B1}">
      <dgm:prSet/>
      <dgm:spPr/>
      <dgm:t>
        <a:bodyPr/>
        <a:lstStyle/>
        <a:p>
          <a:endParaRPr lang="ru-RU"/>
        </a:p>
      </dgm:t>
    </dgm:pt>
    <dgm:pt modelId="{FC66B91E-699C-42AF-8EAA-5C99C31EFB0C}">
      <dgm:prSet phldrT="[Текст]" custT="1"/>
      <dgm:spPr/>
      <dgm:t>
        <a:bodyPr/>
        <a:lstStyle/>
        <a:p>
          <a:r>
            <a:rPr lang="ru-RU" sz="2000" dirty="0"/>
            <a:t>Соответствие финансовых возможностей </a:t>
          </a:r>
          <a:r>
            <a:rPr lang="ru-RU" sz="2000" dirty="0" smtClean="0"/>
            <a:t>Красновского </a:t>
          </a:r>
          <a:r>
            <a:rPr lang="ru-RU" sz="2000" dirty="0"/>
            <a:t>сельского поселения ключевым направлениям развития</a:t>
          </a:r>
        </a:p>
      </dgm:t>
    </dgm:pt>
    <dgm:pt modelId="{3D4E387C-6615-4AF0-94F5-5FB4A3B94D0C}" type="parTrans" cxnId="{319E4E14-F708-4050-AD36-BA049215F0BD}">
      <dgm:prSet/>
      <dgm:spPr/>
      <dgm:t>
        <a:bodyPr/>
        <a:lstStyle/>
        <a:p>
          <a:endParaRPr lang="ru-RU"/>
        </a:p>
      </dgm:t>
    </dgm:pt>
    <dgm:pt modelId="{477DC5A5-56C7-4E8E-9208-11CF228CCB66}" type="sibTrans" cxnId="{319E4E14-F708-4050-AD36-BA049215F0BD}">
      <dgm:prSet/>
      <dgm:spPr/>
      <dgm:t>
        <a:bodyPr/>
        <a:lstStyle/>
        <a:p>
          <a:endParaRPr lang="ru-RU"/>
        </a:p>
      </dgm:t>
    </dgm:pt>
    <dgm:pt modelId="{1437205B-62FB-4D81-9D70-464C200D8E76}">
      <dgm:prSet phldrT="[Текст]" custT="1"/>
      <dgm:spPr/>
      <dgm:t>
        <a:bodyPr/>
        <a:lstStyle/>
        <a:p>
          <a:r>
            <a:rPr lang="ru-RU" sz="2000" dirty="0"/>
            <a:t>Повышение роли бюджетной политики для поддержки экономического роста</a:t>
          </a:r>
        </a:p>
      </dgm:t>
    </dgm:pt>
    <dgm:pt modelId="{FBD4DAC8-F88D-434C-988B-17FD2C0E0A65}" type="parTrans" cxnId="{E0FB38A8-1206-44E1-8230-75FF06E418BD}">
      <dgm:prSet/>
      <dgm:spPr/>
      <dgm:t>
        <a:bodyPr/>
        <a:lstStyle/>
        <a:p>
          <a:endParaRPr lang="ru-RU"/>
        </a:p>
      </dgm:t>
    </dgm:pt>
    <dgm:pt modelId="{59E00D83-90DC-43CA-B63A-44A0805EA48B}" type="sibTrans" cxnId="{E0FB38A8-1206-44E1-8230-75FF06E418BD}">
      <dgm:prSet/>
      <dgm:spPr/>
      <dgm:t>
        <a:bodyPr/>
        <a:lstStyle/>
        <a:p>
          <a:endParaRPr lang="ru-RU"/>
        </a:p>
      </dgm:t>
    </dgm:pt>
    <dgm:pt modelId="{649435F7-4C9A-4175-9209-9019143B929A}">
      <dgm:prSet phldrT="[Текст]" custT="1"/>
      <dgm:spPr/>
      <dgm:t>
        <a:bodyPr/>
        <a:lstStyle/>
        <a:p>
          <a:r>
            <a:rPr lang="ru-RU" sz="2000" dirty="0"/>
            <a:t>Реализация задач по сохранению и достижению позитивных результатов развития </a:t>
          </a:r>
          <a:r>
            <a:rPr lang="ru-RU" sz="2000" dirty="0" smtClean="0"/>
            <a:t>Красновского </a:t>
          </a:r>
          <a:r>
            <a:rPr lang="ru-RU" sz="2000" dirty="0"/>
            <a:t>сельского поселения</a:t>
          </a:r>
        </a:p>
      </dgm:t>
    </dgm:pt>
    <dgm:pt modelId="{CCCF6882-3C1D-41B2-9B90-9AEFAC5E1ED7}" type="parTrans" cxnId="{4A190899-972C-4961-A394-030109EE62B1}">
      <dgm:prSet/>
      <dgm:spPr/>
      <dgm:t>
        <a:bodyPr/>
        <a:lstStyle/>
        <a:p>
          <a:endParaRPr lang="ru-RU"/>
        </a:p>
      </dgm:t>
    </dgm:pt>
    <dgm:pt modelId="{B328FEE0-EEFD-4233-B6A1-55FA0B9BD462}" type="sibTrans" cxnId="{4A190899-972C-4961-A394-030109EE62B1}">
      <dgm:prSet/>
      <dgm:spPr/>
      <dgm:t>
        <a:bodyPr/>
        <a:lstStyle/>
        <a:p>
          <a:endParaRPr lang="ru-RU"/>
        </a:p>
      </dgm:t>
    </dgm:pt>
    <dgm:pt modelId="{C2971DE8-8C32-44BE-95E6-25FA6EF56467}" type="pres">
      <dgm:prSet presAssocID="{1E025753-38B6-4FF5-9B7A-0E875D3EC6C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F240D5F-AADC-4920-B8FC-0428A33FC701}" type="pres">
      <dgm:prSet presAssocID="{71572B0F-CD44-4B79-BA0F-1BE26D7DE232}" presName="linNode" presStyleCnt="0"/>
      <dgm:spPr/>
    </dgm:pt>
    <dgm:pt modelId="{FDF3E502-134C-45F6-9142-CCBA3CA79C0C}" type="pres">
      <dgm:prSet presAssocID="{71572B0F-CD44-4B79-BA0F-1BE26D7DE232}" presName="parentShp" presStyleLbl="node1" presStyleIdx="0" presStyleCnt="1" custScaleX="547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BB785B-F0E9-48A0-ABC7-89983DB039C6}" type="pres">
      <dgm:prSet presAssocID="{71572B0F-CD44-4B79-BA0F-1BE26D7DE232}" presName="childShp" presStyleLbl="bgAccFollowNode1" presStyleIdx="0" presStyleCnt="1" custScaleX="152353" custLinFactNeighborX="17902" custLinFactNeighborY="-2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1D765C-170C-43F6-8D6F-0B68EA75A07B}" type="presOf" srcId="{7B27F6B3-F710-4111-B990-A6F7A883D73E}" destId="{94BB785B-F0E9-48A0-ABC7-89983DB039C6}" srcOrd="0" destOrd="1" presId="urn:microsoft.com/office/officeart/2005/8/layout/vList6"/>
    <dgm:cxn modelId="{171E2A58-2971-4ED2-BB56-1626EDBB2D4C}" type="presOf" srcId="{1E025753-38B6-4FF5-9B7A-0E875D3EC6C2}" destId="{C2971DE8-8C32-44BE-95E6-25FA6EF56467}" srcOrd="0" destOrd="0" presId="urn:microsoft.com/office/officeart/2005/8/layout/vList6"/>
    <dgm:cxn modelId="{A921AD36-92F7-4889-840E-C20A576C6DD4}" type="presOf" srcId="{1437205B-62FB-4D81-9D70-464C200D8E76}" destId="{94BB785B-F0E9-48A0-ABC7-89983DB039C6}" srcOrd="0" destOrd="3" presId="urn:microsoft.com/office/officeart/2005/8/layout/vList6"/>
    <dgm:cxn modelId="{C87800AE-59CF-4283-850B-59657C39F8B1}" srcId="{71572B0F-CD44-4B79-BA0F-1BE26D7DE232}" destId="{7B27F6B3-F710-4111-B990-A6F7A883D73E}" srcOrd="1" destOrd="0" parTransId="{8EA7949E-E2A6-434F-AB4A-7E6751A66AE7}" sibTransId="{01C8E92D-F490-4BF0-8986-00421AA68000}"/>
    <dgm:cxn modelId="{4A190899-972C-4961-A394-030109EE62B1}" srcId="{71572B0F-CD44-4B79-BA0F-1BE26D7DE232}" destId="{649435F7-4C9A-4175-9209-9019143B929A}" srcOrd="5" destOrd="0" parTransId="{CCCF6882-3C1D-41B2-9B90-9AEFAC5E1ED7}" sibTransId="{B328FEE0-EEFD-4233-B6A1-55FA0B9BD462}"/>
    <dgm:cxn modelId="{2BB49C1A-E247-4228-8E60-80D8B949C8E1}" srcId="{71572B0F-CD44-4B79-BA0F-1BE26D7DE232}" destId="{3C7699B1-C6FF-425D-9F42-D2CD301B2981}" srcOrd="0" destOrd="0" parTransId="{589B79E6-44EF-492A-95D3-1CE0B8D3899C}" sibTransId="{1CDA191C-79E5-4DEF-B9AB-C823C6CC6044}"/>
    <dgm:cxn modelId="{319E4E14-F708-4050-AD36-BA049215F0BD}" srcId="{71572B0F-CD44-4B79-BA0F-1BE26D7DE232}" destId="{FC66B91E-699C-42AF-8EAA-5C99C31EFB0C}" srcOrd="2" destOrd="0" parTransId="{3D4E387C-6615-4AF0-94F5-5FB4A3B94D0C}" sibTransId="{477DC5A5-56C7-4E8E-9208-11CF228CCB66}"/>
    <dgm:cxn modelId="{15619C3A-32F7-468A-9B00-5854CA53D604}" type="presOf" srcId="{71572B0F-CD44-4B79-BA0F-1BE26D7DE232}" destId="{FDF3E502-134C-45F6-9142-CCBA3CA79C0C}" srcOrd="0" destOrd="0" presId="urn:microsoft.com/office/officeart/2005/8/layout/vList6"/>
    <dgm:cxn modelId="{A3AFC687-93F3-48A8-9C1D-183CAF9F7EC7}" type="presOf" srcId="{649435F7-4C9A-4175-9209-9019143B929A}" destId="{94BB785B-F0E9-48A0-ABC7-89983DB039C6}" srcOrd="0" destOrd="5" presId="urn:microsoft.com/office/officeart/2005/8/layout/vList6"/>
    <dgm:cxn modelId="{08FB8707-5F7B-4537-82ED-BE0BA2FE0B2D}" type="presOf" srcId="{3C7699B1-C6FF-425D-9F42-D2CD301B2981}" destId="{94BB785B-F0E9-48A0-ABC7-89983DB039C6}" srcOrd="0" destOrd="0" presId="urn:microsoft.com/office/officeart/2005/8/layout/vList6"/>
    <dgm:cxn modelId="{4F8FF2AC-79AD-4959-ABC0-C379D1BB6A7A}" srcId="{1E025753-38B6-4FF5-9B7A-0E875D3EC6C2}" destId="{71572B0F-CD44-4B79-BA0F-1BE26D7DE232}" srcOrd="0" destOrd="0" parTransId="{4E8B0DC9-AEBC-490C-92F4-81181D824727}" sibTransId="{C2A4D258-FB00-4A09-AB98-32930B77DF36}"/>
    <dgm:cxn modelId="{E0FB38A8-1206-44E1-8230-75FF06E418BD}" srcId="{71572B0F-CD44-4B79-BA0F-1BE26D7DE232}" destId="{1437205B-62FB-4D81-9D70-464C200D8E76}" srcOrd="3" destOrd="0" parTransId="{FBD4DAC8-F88D-434C-988B-17FD2C0E0A65}" sibTransId="{59E00D83-90DC-43CA-B63A-44A0805EA48B}"/>
    <dgm:cxn modelId="{28AA938D-A123-475B-BB35-EB1AA0206170}" type="presOf" srcId="{2A07AAB4-51F7-4FC6-8FAE-88158C952A92}" destId="{94BB785B-F0E9-48A0-ABC7-89983DB039C6}" srcOrd="0" destOrd="4" presId="urn:microsoft.com/office/officeart/2005/8/layout/vList6"/>
    <dgm:cxn modelId="{CCBF91DF-A253-4E03-8F1D-AC04CAA9FA98}" type="presOf" srcId="{FC66B91E-699C-42AF-8EAA-5C99C31EFB0C}" destId="{94BB785B-F0E9-48A0-ABC7-89983DB039C6}" srcOrd="0" destOrd="2" presId="urn:microsoft.com/office/officeart/2005/8/layout/vList6"/>
    <dgm:cxn modelId="{04EBCF8E-A42E-4322-8FB4-2A8ECC610B91}" srcId="{71572B0F-CD44-4B79-BA0F-1BE26D7DE232}" destId="{2A07AAB4-51F7-4FC6-8FAE-88158C952A92}" srcOrd="4" destOrd="0" parTransId="{C341BC05-92DD-4767-ABCF-C573137268A8}" sibTransId="{67EA6D57-46A3-4184-B38B-ACEC06AA4AC2}"/>
    <dgm:cxn modelId="{7FBDCFB1-A5C6-441C-8D40-EEF30A5B741F}" type="presParOf" srcId="{C2971DE8-8C32-44BE-95E6-25FA6EF56467}" destId="{7F240D5F-AADC-4920-B8FC-0428A33FC701}" srcOrd="0" destOrd="0" presId="urn:microsoft.com/office/officeart/2005/8/layout/vList6"/>
    <dgm:cxn modelId="{76C8A9C8-20DE-4B13-A8A0-812D97FDA206}" type="presParOf" srcId="{7F240D5F-AADC-4920-B8FC-0428A33FC701}" destId="{FDF3E502-134C-45F6-9142-CCBA3CA79C0C}" srcOrd="0" destOrd="0" presId="urn:microsoft.com/office/officeart/2005/8/layout/vList6"/>
    <dgm:cxn modelId="{1DB783DB-2E7A-4C38-A826-4DF014F7C926}" type="presParOf" srcId="{7F240D5F-AADC-4920-B8FC-0428A33FC701}" destId="{94BB785B-F0E9-48A0-ABC7-89983DB039C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FBB4D5-CD32-4560-B389-FD3DE6E28F03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CCC0D5-7EE2-4496-A349-CE68678FF799}">
      <dgm:prSet phldrT="[Текст]" custT="1"/>
      <dgm:spPr/>
      <dgm:t>
        <a:bodyPr/>
        <a:lstStyle/>
        <a:p>
          <a:r>
            <a:rPr lang="ru-RU" sz="2000" baseline="0" dirty="0"/>
            <a:t>Расходы запланированные на финансовое обеспечение выполнения муниципального задания бюджетным учреждением культуры в </a:t>
          </a:r>
          <a:r>
            <a:rPr lang="ru-RU" sz="2000" baseline="0" dirty="0" smtClean="0"/>
            <a:t>2023 </a:t>
          </a:r>
          <a:r>
            <a:rPr lang="ru-RU" sz="2000" baseline="0" dirty="0"/>
            <a:t>году составили </a:t>
          </a:r>
          <a:r>
            <a:rPr lang="ru-RU" sz="2000" baseline="0" dirty="0" smtClean="0"/>
            <a:t>2478,6 </a:t>
          </a:r>
          <a:r>
            <a:rPr lang="ru-RU" sz="2000" baseline="0" dirty="0"/>
            <a:t>тыс. руб.</a:t>
          </a:r>
        </a:p>
      </dgm:t>
    </dgm:pt>
    <dgm:pt modelId="{B4BDD971-EF6D-4D02-B31E-AEFDC06AE97F}" type="parTrans" cxnId="{7EA7A7E7-26A7-41E0-B9ED-F1158B6F814C}">
      <dgm:prSet/>
      <dgm:spPr/>
      <dgm:t>
        <a:bodyPr/>
        <a:lstStyle/>
        <a:p>
          <a:endParaRPr lang="ru-RU"/>
        </a:p>
      </dgm:t>
    </dgm:pt>
    <dgm:pt modelId="{0BE49831-7287-49E3-9793-4A3693D866BE}" type="sibTrans" cxnId="{7EA7A7E7-26A7-41E0-B9ED-F1158B6F814C}">
      <dgm:prSet/>
      <dgm:spPr/>
      <dgm:t>
        <a:bodyPr/>
        <a:lstStyle/>
        <a:p>
          <a:endParaRPr lang="ru-RU"/>
        </a:p>
      </dgm:t>
    </dgm:pt>
    <dgm:pt modelId="{9506B1BB-4806-4B8B-B972-B5EA1593BC37}">
      <dgm:prSet phldrT="[Текст]" custT="1"/>
      <dgm:spPr/>
      <dgm:t>
        <a:bodyPr/>
        <a:lstStyle/>
        <a:p>
          <a:r>
            <a:rPr lang="ru-RU" sz="2000" baseline="0" dirty="0"/>
            <a:t>Общий объем запланированных расходов бюджета на культуру, кинематографию в </a:t>
          </a:r>
          <a:r>
            <a:rPr lang="ru-RU" sz="2000" baseline="0" dirty="0" smtClean="0"/>
            <a:t>2023 </a:t>
          </a:r>
          <a:r>
            <a:rPr lang="ru-RU" sz="2000" baseline="0" dirty="0"/>
            <a:t>году составил </a:t>
          </a:r>
          <a:r>
            <a:rPr lang="ru-RU" sz="2000" baseline="0" dirty="0" smtClean="0"/>
            <a:t>2478,6тыс</a:t>
          </a:r>
          <a:r>
            <a:rPr lang="ru-RU" sz="2000" baseline="0" dirty="0"/>
            <a:t>. руб.</a:t>
          </a:r>
        </a:p>
      </dgm:t>
    </dgm:pt>
    <dgm:pt modelId="{14260C78-8678-466E-A650-EF7B1E9F9651}" type="sibTrans" cxnId="{A13425EA-CFBE-44FD-81C2-E5719476960C}">
      <dgm:prSet/>
      <dgm:spPr/>
      <dgm:t>
        <a:bodyPr/>
        <a:lstStyle/>
        <a:p>
          <a:endParaRPr lang="ru-RU"/>
        </a:p>
      </dgm:t>
    </dgm:pt>
    <dgm:pt modelId="{761B92E3-EAE4-46A0-9A4D-F6C016A00A7B}" type="parTrans" cxnId="{A13425EA-CFBE-44FD-81C2-E5719476960C}">
      <dgm:prSet/>
      <dgm:spPr/>
      <dgm:t>
        <a:bodyPr/>
        <a:lstStyle/>
        <a:p>
          <a:endParaRPr lang="ru-RU"/>
        </a:p>
      </dgm:t>
    </dgm:pt>
    <dgm:pt modelId="{ADB37207-FEC0-42CB-B27F-792EAF5A1B20}" type="pres">
      <dgm:prSet presAssocID="{B8FBB4D5-CD32-4560-B389-FD3DE6E28F0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7E0461-9CA6-409D-8274-5B9D0F5B0588}" type="pres">
      <dgm:prSet presAssocID="{9506B1BB-4806-4B8B-B972-B5EA1593BC37}" presName="circle1" presStyleLbl="node1" presStyleIdx="0" presStyleCnt="2"/>
      <dgm:spPr/>
    </dgm:pt>
    <dgm:pt modelId="{97F7A12B-1F31-4EAE-BE5C-FBD4155BE1D9}" type="pres">
      <dgm:prSet presAssocID="{9506B1BB-4806-4B8B-B972-B5EA1593BC37}" presName="space" presStyleCnt="0"/>
      <dgm:spPr/>
    </dgm:pt>
    <dgm:pt modelId="{233BEA50-046F-4C85-B087-E235FBB9D69E}" type="pres">
      <dgm:prSet presAssocID="{9506B1BB-4806-4B8B-B972-B5EA1593BC37}" presName="rect1" presStyleLbl="alignAcc1" presStyleIdx="0" presStyleCnt="2" custScaleY="100000" custLinFactNeighborX="-89" custLinFactNeighborY="2101"/>
      <dgm:spPr/>
      <dgm:t>
        <a:bodyPr/>
        <a:lstStyle/>
        <a:p>
          <a:endParaRPr lang="ru-RU"/>
        </a:p>
      </dgm:t>
    </dgm:pt>
    <dgm:pt modelId="{DA0D406F-A312-4742-A0A8-6B93DE156E94}" type="pres">
      <dgm:prSet presAssocID="{9CCCC0D5-7EE2-4496-A349-CE68678FF799}" presName="vertSpace2" presStyleLbl="node1" presStyleIdx="0" presStyleCnt="2"/>
      <dgm:spPr/>
    </dgm:pt>
    <dgm:pt modelId="{BFD4EAEB-4A21-4035-B0FF-2F14BA973498}" type="pres">
      <dgm:prSet presAssocID="{9CCCC0D5-7EE2-4496-A349-CE68678FF799}" presName="circle2" presStyleLbl="node1" presStyleIdx="1" presStyleCnt="2"/>
      <dgm:spPr/>
    </dgm:pt>
    <dgm:pt modelId="{CC9B73F9-621A-422A-BADC-8E663AECB6CC}" type="pres">
      <dgm:prSet presAssocID="{9CCCC0D5-7EE2-4496-A349-CE68678FF799}" presName="rect2" presStyleLbl="alignAcc1" presStyleIdx="1" presStyleCnt="2"/>
      <dgm:spPr/>
      <dgm:t>
        <a:bodyPr/>
        <a:lstStyle/>
        <a:p>
          <a:endParaRPr lang="ru-RU"/>
        </a:p>
      </dgm:t>
    </dgm:pt>
    <dgm:pt modelId="{5CF7629A-A83E-4F35-9C7B-CED953A83B1F}" type="pres">
      <dgm:prSet presAssocID="{9506B1BB-4806-4B8B-B972-B5EA1593BC37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0390DB-7D96-4D45-8DA0-26CF89C9CE0E}" type="pres">
      <dgm:prSet presAssocID="{9CCCC0D5-7EE2-4496-A349-CE68678FF799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16D63C-3EDC-4071-86FD-59F184C750D1}" type="presOf" srcId="{B8FBB4D5-CD32-4560-B389-FD3DE6E28F03}" destId="{ADB37207-FEC0-42CB-B27F-792EAF5A1B20}" srcOrd="0" destOrd="0" presId="urn:microsoft.com/office/officeart/2005/8/layout/target3"/>
    <dgm:cxn modelId="{7EA7A7E7-26A7-41E0-B9ED-F1158B6F814C}" srcId="{B8FBB4D5-CD32-4560-B389-FD3DE6E28F03}" destId="{9CCCC0D5-7EE2-4496-A349-CE68678FF799}" srcOrd="1" destOrd="0" parTransId="{B4BDD971-EF6D-4D02-B31E-AEFDC06AE97F}" sibTransId="{0BE49831-7287-49E3-9793-4A3693D866BE}"/>
    <dgm:cxn modelId="{975C275B-4D2A-4F11-BDFC-9670D80F9D7A}" type="presOf" srcId="{9CCCC0D5-7EE2-4496-A349-CE68678FF799}" destId="{CC9B73F9-621A-422A-BADC-8E663AECB6CC}" srcOrd="0" destOrd="0" presId="urn:microsoft.com/office/officeart/2005/8/layout/target3"/>
    <dgm:cxn modelId="{A13425EA-CFBE-44FD-81C2-E5719476960C}" srcId="{B8FBB4D5-CD32-4560-B389-FD3DE6E28F03}" destId="{9506B1BB-4806-4B8B-B972-B5EA1593BC37}" srcOrd="0" destOrd="0" parTransId="{761B92E3-EAE4-46A0-9A4D-F6C016A00A7B}" sibTransId="{14260C78-8678-466E-A650-EF7B1E9F9651}"/>
    <dgm:cxn modelId="{59220E86-8454-4447-96D6-18B9FDAAF110}" type="presOf" srcId="{9CCCC0D5-7EE2-4496-A349-CE68678FF799}" destId="{190390DB-7D96-4D45-8DA0-26CF89C9CE0E}" srcOrd="1" destOrd="0" presId="urn:microsoft.com/office/officeart/2005/8/layout/target3"/>
    <dgm:cxn modelId="{73E294A0-083E-4603-80EB-C17F2C9B30E4}" type="presOf" srcId="{9506B1BB-4806-4B8B-B972-B5EA1593BC37}" destId="{5CF7629A-A83E-4F35-9C7B-CED953A83B1F}" srcOrd="1" destOrd="0" presId="urn:microsoft.com/office/officeart/2005/8/layout/target3"/>
    <dgm:cxn modelId="{7378918C-6230-47E6-85ED-1732360E2BF1}" type="presOf" srcId="{9506B1BB-4806-4B8B-B972-B5EA1593BC37}" destId="{233BEA50-046F-4C85-B087-E235FBB9D69E}" srcOrd="0" destOrd="0" presId="urn:microsoft.com/office/officeart/2005/8/layout/target3"/>
    <dgm:cxn modelId="{83BB7483-9E9D-4569-95E4-829DE2636EBC}" type="presParOf" srcId="{ADB37207-FEC0-42CB-B27F-792EAF5A1B20}" destId="{757E0461-9CA6-409D-8274-5B9D0F5B0588}" srcOrd="0" destOrd="0" presId="urn:microsoft.com/office/officeart/2005/8/layout/target3"/>
    <dgm:cxn modelId="{1C72D2E8-BE74-44D0-A2B1-9A585F5CB8CA}" type="presParOf" srcId="{ADB37207-FEC0-42CB-B27F-792EAF5A1B20}" destId="{97F7A12B-1F31-4EAE-BE5C-FBD4155BE1D9}" srcOrd="1" destOrd="0" presId="urn:microsoft.com/office/officeart/2005/8/layout/target3"/>
    <dgm:cxn modelId="{8F929813-154C-4C34-ADD9-4EA8343A248D}" type="presParOf" srcId="{ADB37207-FEC0-42CB-B27F-792EAF5A1B20}" destId="{233BEA50-046F-4C85-B087-E235FBB9D69E}" srcOrd="2" destOrd="0" presId="urn:microsoft.com/office/officeart/2005/8/layout/target3"/>
    <dgm:cxn modelId="{4CD5E323-B632-4036-9659-A686EF7CA2C2}" type="presParOf" srcId="{ADB37207-FEC0-42CB-B27F-792EAF5A1B20}" destId="{DA0D406F-A312-4742-A0A8-6B93DE156E94}" srcOrd="3" destOrd="0" presId="urn:microsoft.com/office/officeart/2005/8/layout/target3"/>
    <dgm:cxn modelId="{0194B379-8A75-428D-8EAA-B9468B68AA8C}" type="presParOf" srcId="{ADB37207-FEC0-42CB-B27F-792EAF5A1B20}" destId="{BFD4EAEB-4A21-4035-B0FF-2F14BA973498}" srcOrd="4" destOrd="0" presId="urn:microsoft.com/office/officeart/2005/8/layout/target3"/>
    <dgm:cxn modelId="{8E45B01C-A2E1-44C0-A881-89C2C4C0D930}" type="presParOf" srcId="{ADB37207-FEC0-42CB-B27F-792EAF5A1B20}" destId="{CC9B73F9-621A-422A-BADC-8E663AECB6CC}" srcOrd="5" destOrd="0" presId="urn:microsoft.com/office/officeart/2005/8/layout/target3"/>
    <dgm:cxn modelId="{20393F19-DEB9-496F-9E29-E97F176CA02A}" type="presParOf" srcId="{ADB37207-FEC0-42CB-B27F-792EAF5A1B20}" destId="{5CF7629A-A83E-4F35-9C7B-CED953A83B1F}" srcOrd="6" destOrd="0" presId="urn:microsoft.com/office/officeart/2005/8/layout/target3"/>
    <dgm:cxn modelId="{22F7A1E9-8F6E-462F-BF0F-91923904FDF2}" type="presParOf" srcId="{ADB37207-FEC0-42CB-B27F-792EAF5A1B20}" destId="{190390DB-7D96-4D45-8DA0-26CF89C9CE0E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B785B-F0E9-48A0-ABC7-89983DB039C6}">
      <dsp:nvSpPr>
        <dsp:cNvPr id="0" name=""/>
        <dsp:cNvSpPr/>
      </dsp:nvSpPr>
      <dsp:spPr>
        <a:xfrm>
          <a:off x="2261876" y="0"/>
          <a:ext cx="9403419" cy="58311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Обеспечение устойчивости и сбалансированности бюджетной системы в целях гарантированного исполнения действующих и принимаемых расходных обязательств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Повышение эффективности бюджетной политики, в том числе за счет роста эффективности бюджетных расходов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Соответствие финансовых возможностей Пиховкинского сельского поселения ключевым направлениям развития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Повышение роли бюджетной политики для поддержки экономического роста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Повышение прозрачности и открытости бюджетного процесса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Реализация задач по сохранению и достижению позитивных результатов развития Пиховкинского сельского поселения</a:t>
          </a:r>
        </a:p>
      </dsp:txBody>
      <dsp:txXfrm>
        <a:off x="2261876" y="728895"/>
        <a:ext cx="7216734" cy="4373369"/>
      </dsp:txXfrm>
    </dsp:sp>
    <dsp:sp modelId="{FDF3E502-134C-45F6-9142-CCBA3CA79C0C}">
      <dsp:nvSpPr>
        <dsp:cNvPr id="0" name=""/>
        <dsp:cNvSpPr/>
      </dsp:nvSpPr>
      <dsp:spPr>
        <a:xfrm>
          <a:off x="3949" y="0"/>
          <a:ext cx="2253978" cy="58311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Бюджет </a:t>
          </a:r>
          <a:r>
            <a:rPr lang="ru-RU" sz="2000" kern="1200" dirty="0"/>
            <a:t>Пиховкинского сельского поселения на </a:t>
          </a:r>
          <a:r>
            <a:rPr lang="ru-RU" sz="2000" kern="1200" dirty="0" smtClean="0"/>
            <a:t>2019 </a:t>
          </a:r>
          <a:r>
            <a:rPr lang="ru-RU" sz="2000" kern="1200" dirty="0"/>
            <a:t>год и плановый </a:t>
          </a:r>
          <a:r>
            <a:rPr lang="ru-RU" sz="2000" kern="1200" dirty="0" smtClean="0"/>
            <a:t>период 2020 </a:t>
          </a:r>
          <a:r>
            <a:rPr lang="ru-RU" sz="2000" kern="1200" dirty="0"/>
            <a:t>и </a:t>
          </a:r>
          <a:r>
            <a:rPr lang="ru-RU" sz="2000" kern="1200" dirty="0" smtClean="0"/>
            <a:t>2021 </a:t>
          </a:r>
          <a:r>
            <a:rPr lang="ru-RU" sz="2000" kern="1200" dirty="0"/>
            <a:t>годов направлен на выполнение следующих задач:</a:t>
          </a:r>
        </a:p>
      </dsp:txBody>
      <dsp:txXfrm>
        <a:off x="113979" y="110030"/>
        <a:ext cx="2033918" cy="56110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7E0461-9CA6-409D-8274-5B9D0F5B0588}">
      <dsp:nvSpPr>
        <dsp:cNvPr id="0" name=""/>
        <dsp:cNvSpPr/>
      </dsp:nvSpPr>
      <dsp:spPr>
        <a:xfrm>
          <a:off x="0" y="0"/>
          <a:ext cx="5328591" cy="532859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3BEA50-046F-4C85-B087-E235FBB9D69E}">
      <dsp:nvSpPr>
        <dsp:cNvPr id="0" name=""/>
        <dsp:cNvSpPr/>
      </dsp:nvSpPr>
      <dsp:spPr>
        <a:xfrm>
          <a:off x="2657566" y="0"/>
          <a:ext cx="7560839" cy="53285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/>
            <a:t>Общий объем запланированных расходов бюджета на культуру, кинематографию в </a:t>
          </a:r>
          <a:r>
            <a:rPr lang="ru-RU" sz="2000" kern="1200" baseline="0" dirty="0" smtClean="0"/>
            <a:t>2019 </a:t>
          </a:r>
          <a:r>
            <a:rPr lang="ru-RU" sz="2000" kern="1200" baseline="0" dirty="0"/>
            <a:t>году составил </a:t>
          </a:r>
          <a:r>
            <a:rPr lang="ru-RU" sz="2000" kern="1200" baseline="0" dirty="0" smtClean="0"/>
            <a:t>1553,9 </a:t>
          </a:r>
          <a:r>
            <a:rPr lang="ru-RU" sz="2000" kern="1200" baseline="0" dirty="0"/>
            <a:t>тыс. руб.</a:t>
          </a:r>
        </a:p>
      </dsp:txBody>
      <dsp:txXfrm>
        <a:off x="2657566" y="0"/>
        <a:ext cx="7560839" cy="2531081"/>
      </dsp:txXfrm>
    </dsp:sp>
    <dsp:sp modelId="{BFD4EAEB-4A21-4035-B0FF-2F14BA973498}">
      <dsp:nvSpPr>
        <dsp:cNvPr id="0" name=""/>
        <dsp:cNvSpPr/>
      </dsp:nvSpPr>
      <dsp:spPr>
        <a:xfrm>
          <a:off x="1398755" y="2531081"/>
          <a:ext cx="2531081" cy="253108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9B73F9-621A-422A-BADC-8E663AECB6CC}">
      <dsp:nvSpPr>
        <dsp:cNvPr id="0" name=""/>
        <dsp:cNvSpPr/>
      </dsp:nvSpPr>
      <dsp:spPr>
        <a:xfrm>
          <a:off x="2664295" y="2531081"/>
          <a:ext cx="7560839" cy="253108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/>
            <a:t>Расходы запланированные на финансовое обеспечение выполнения муниципального задания бюджетным учреждением культуры в </a:t>
          </a:r>
          <a:r>
            <a:rPr lang="ru-RU" sz="2000" kern="1200" baseline="0" dirty="0" smtClean="0"/>
            <a:t>2019 </a:t>
          </a:r>
          <a:r>
            <a:rPr lang="ru-RU" sz="2000" kern="1200" baseline="0" dirty="0"/>
            <a:t>году составили </a:t>
          </a:r>
          <a:r>
            <a:rPr lang="ru-RU" sz="2000" kern="1200" baseline="0" dirty="0" smtClean="0"/>
            <a:t>1553,9 </a:t>
          </a:r>
          <a:r>
            <a:rPr lang="ru-RU" sz="2000" kern="1200" baseline="0" dirty="0"/>
            <a:t>тыс. руб.</a:t>
          </a:r>
        </a:p>
      </dsp:txBody>
      <dsp:txXfrm>
        <a:off x="2664295" y="2531081"/>
        <a:ext cx="7560839" cy="25310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59ACC-BB8B-40BD-9C3D-7515A99833BA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2B09C-4EB4-4858-8C5D-928515EB5FA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1470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B3F5D-6129-4745-AD27-E1F8E3F0C4BE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640D2E-0C1A-4418-8763-9BB732EB1D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8636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3A2CC701-D80A-463B-8415-A85485312088}" type="slidenum">
              <a:rPr lang="en-US" sz="1200" b="0" i="0">
                <a:latin typeface="Constantia"/>
                <a:ea typeface="+mn-ea"/>
                <a:cs typeface="+mn-cs"/>
              </a:rPr>
              <a:pPr algn="r" defTabSz="914400">
                <a:buNone/>
              </a:pPr>
              <a:t>2</a:t>
            </a:fld>
            <a:endParaRPr lang="en-US" sz="1200" b="0" i="0"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6793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0D2E-0C1A-4418-8763-9BB732EB1D20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Полилиния 175"/>
          <p:cNvSpPr>
            <a:spLocks/>
          </p:cNvSpPr>
          <p:nvPr/>
        </p:nvSpPr>
        <p:spPr bwMode="auto">
          <a:xfrm>
            <a:off x="0" y="5027613"/>
            <a:ext cx="4046538" cy="1828800"/>
          </a:xfrm>
          <a:custGeom>
            <a:avLst/>
            <a:gdLst>
              <a:gd name="T0" fmla="*/ 0 w 1275"/>
              <a:gd name="T1" fmla="*/ 0 h 576"/>
              <a:gd name="T2" fmla="*/ 0 w 1275"/>
              <a:gd name="T3" fmla="*/ 6 h 576"/>
              <a:gd name="T4" fmla="*/ 0 w 1275"/>
              <a:gd name="T5" fmla="*/ 11 h 576"/>
              <a:gd name="T6" fmla="*/ 0 w 1275"/>
              <a:gd name="T7" fmla="*/ 20 h 576"/>
              <a:gd name="T8" fmla="*/ 0 w 1275"/>
              <a:gd name="T9" fmla="*/ 27 h 576"/>
              <a:gd name="T10" fmla="*/ 0 w 1275"/>
              <a:gd name="T11" fmla="*/ 35 h 576"/>
              <a:gd name="T12" fmla="*/ 0 w 1275"/>
              <a:gd name="T13" fmla="*/ 37 h 576"/>
              <a:gd name="T14" fmla="*/ 0 w 1275"/>
              <a:gd name="T15" fmla="*/ 48 h 576"/>
              <a:gd name="T16" fmla="*/ 0 w 1275"/>
              <a:gd name="T17" fmla="*/ 53 h 576"/>
              <a:gd name="T18" fmla="*/ 0 w 1275"/>
              <a:gd name="T19" fmla="*/ 70 h 576"/>
              <a:gd name="T20" fmla="*/ 0 w 1275"/>
              <a:gd name="T21" fmla="*/ 74 h 576"/>
              <a:gd name="T22" fmla="*/ 0 w 1275"/>
              <a:gd name="T23" fmla="*/ 78 h 576"/>
              <a:gd name="T24" fmla="*/ 0 w 1275"/>
              <a:gd name="T25" fmla="*/ 96 h 576"/>
              <a:gd name="T26" fmla="*/ 0 w 1275"/>
              <a:gd name="T27" fmla="*/ 99 h 576"/>
              <a:gd name="T28" fmla="*/ 0 w 1275"/>
              <a:gd name="T29" fmla="*/ 120 h 576"/>
              <a:gd name="T30" fmla="*/ 0 w 1275"/>
              <a:gd name="T31" fmla="*/ 120 h 576"/>
              <a:gd name="T32" fmla="*/ 0 w 1275"/>
              <a:gd name="T33" fmla="*/ 123 h 576"/>
              <a:gd name="T34" fmla="*/ 0 w 1275"/>
              <a:gd name="T35" fmla="*/ 149 h 576"/>
              <a:gd name="T36" fmla="*/ 0 w 1275"/>
              <a:gd name="T37" fmla="*/ 150 h 576"/>
              <a:gd name="T38" fmla="*/ 0 w 1275"/>
              <a:gd name="T39" fmla="*/ 156 h 576"/>
              <a:gd name="T40" fmla="*/ 0 w 1275"/>
              <a:gd name="T41" fmla="*/ 166 h 576"/>
              <a:gd name="T42" fmla="*/ 0 w 1275"/>
              <a:gd name="T43" fmla="*/ 182 h 576"/>
              <a:gd name="T44" fmla="*/ 0 w 1275"/>
              <a:gd name="T45" fmla="*/ 183 h 576"/>
              <a:gd name="T46" fmla="*/ 0 w 1275"/>
              <a:gd name="T47" fmla="*/ 271 h 576"/>
              <a:gd name="T48" fmla="*/ 0 w 1275"/>
              <a:gd name="T49" fmla="*/ 278 h 576"/>
              <a:gd name="T50" fmla="*/ 0 w 1275"/>
              <a:gd name="T51" fmla="*/ 301 h 576"/>
              <a:gd name="T52" fmla="*/ 0 w 1275"/>
              <a:gd name="T53" fmla="*/ 313 h 576"/>
              <a:gd name="T54" fmla="*/ 0 w 1275"/>
              <a:gd name="T55" fmla="*/ 313 h 576"/>
              <a:gd name="T56" fmla="*/ 0 w 1275"/>
              <a:gd name="T57" fmla="*/ 315 h 576"/>
              <a:gd name="T58" fmla="*/ 0 w 1275"/>
              <a:gd name="T59" fmla="*/ 317 h 576"/>
              <a:gd name="T60" fmla="*/ 0 w 1275"/>
              <a:gd name="T61" fmla="*/ 330 h 576"/>
              <a:gd name="T62" fmla="*/ 0 w 1275"/>
              <a:gd name="T63" fmla="*/ 389 h 576"/>
              <a:gd name="T64" fmla="*/ 0 w 1275"/>
              <a:gd name="T65" fmla="*/ 394 h 576"/>
              <a:gd name="T66" fmla="*/ 0 w 1275"/>
              <a:gd name="T67" fmla="*/ 416 h 576"/>
              <a:gd name="T68" fmla="*/ 0 w 1275"/>
              <a:gd name="T69" fmla="*/ 432 h 576"/>
              <a:gd name="T70" fmla="*/ 0 w 1275"/>
              <a:gd name="T71" fmla="*/ 446 h 576"/>
              <a:gd name="T72" fmla="*/ 0 w 1275"/>
              <a:gd name="T73" fmla="*/ 446 h 576"/>
              <a:gd name="T74" fmla="*/ 0 w 1275"/>
              <a:gd name="T75" fmla="*/ 455 h 576"/>
              <a:gd name="T76" fmla="*/ 0 w 1275"/>
              <a:gd name="T77" fmla="*/ 472 h 576"/>
              <a:gd name="T78" fmla="*/ 0 w 1275"/>
              <a:gd name="T79" fmla="*/ 481 h 576"/>
              <a:gd name="T80" fmla="*/ 0 w 1275"/>
              <a:gd name="T81" fmla="*/ 484 h 576"/>
              <a:gd name="T82" fmla="*/ 0 w 1275"/>
              <a:gd name="T83" fmla="*/ 576 h 576"/>
              <a:gd name="T84" fmla="*/ 1275 w 1275"/>
              <a:gd name="T85" fmla="*/ 576 h 576"/>
              <a:gd name="T86" fmla="*/ 0 w 1275"/>
              <a:gd name="T87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75" h="57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301"/>
                  <a:pt x="0" y="301"/>
                  <a:pt x="0" y="301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394"/>
                  <a:pt x="0" y="394"/>
                  <a:pt x="0" y="394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484"/>
                  <a:pt x="0" y="484"/>
                  <a:pt x="0" y="484"/>
                </a:cubicBezTo>
                <a:cubicBezTo>
                  <a:pt x="0" y="576"/>
                  <a:pt x="0" y="576"/>
                  <a:pt x="0" y="576"/>
                </a:cubicBezTo>
                <a:cubicBezTo>
                  <a:pt x="1275" y="576"/>
                  <a:pt x="1275" y="576"/>
                  <a:pt x="1275" y="576"/>
                </a:cubicBezTo>
                <a:cubicBezTo>
                  <a:pt x="879" y="493"/>
                  <a:pt x="446" y="315"/>
                  <a:pt x="0" y="0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85" name="Полилиния 176"/>
          <p:cNvSpPr>
            <a:spLocks/>
          </p:cNvSpPr>
          <p:nvPr/>
        </p:nvSpPr>
        <p:spPr bwMode="auto">
          <a:xfrm>
            <a:off x="0" y="5138738"/>
            <a:ext cx="3687763" cy="1717675"/>
          </a:xfrm>
          <a:custGeom>
            <a:avLst/>
            <a:gdLst>
              <a:gd name="T0" fmla="*/ 0 w 1162"/>
              <a:gd name="T1" fmla="*/ 0 h 541"/>
              <a:gd name="T2" fmla="*/ 0 w 1162"/>
              <a:gd name="T3" fmla="*/ 2 h 541"/>
              <a:gd name="T4" fmla="*/ 0 w 1162"/>
              <a:gd name="T5" fmla="*/ 13 h 541"/>
              <a:gd name="T6" fmla="*/ 0 w 1162"/>
              <a:gd name="T7" fmla="*/ 18 h 541"/>
              <a:gd name="T8" fmla="*/ 0 w 1162"/>
              <a:gd name="T9" fmla="*/ 35 h 541"/>
              <a:gd name="T10" fmla="*/ 0 w 1162"/>
              <a:gd name="T11" fmla="*/ 39 h 541"/>
              <a:gd name="T12" fmla="*/ 0 w 1162"/>
              <a:gd name="T13" fmla="*/ 61 h 541"/>
              <a:gd name="T14" fmla="*/ 0 w 1162"/>
              <a:gd name="T15" fmla="*/ 64 h 541"/>
              <a:gd name="T16" fmla="*/ 0 w 1162"/>
              <a:gd name="T17" fmla="*/ 85 h 541"/>
              <a:gd name="T18" fmla="*/ 0 w 1162"/>
              <a:gd name="T19" fmla="*/ 88 h 541"/>
              <a:gd name="T20" fmla="*/ 0 w 1162"/>
              <a:gd name="T21" fmla="*/ 114 h 541"/>
              <a:gd name="T22" fmla="*/ 0 w 1162"/>
              <a:gd name="T23" fmla="*/ 115 h 541"/>
              <a:gd name="T24" fmla="*/ 0 w 1162"/>
              <a:gd name="T25" fmla="*/ 147 h 541"/>
              <a:gd name="T26" fmla="*/ 0 w 1162"/>
              <a:gd name="T27" fmla="*/ 148 h 541"/>
              <a:gd name="T28" fmla="*/ 0 w 1162"/>
              <a:gd name="T29" fmla="*/ 541 h 541"/>
              <a:gd name="T30" fmla="*/ 1162 w 1162"/>
              <a:gd name="T31" fmla="*/ 541 h 541"/>
              <a:gd name="T32" fmla="*/ 0 w 1162"/>
              <a:gd name="T33" fmla="*/ 0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2" h="541">
                <a:moveTo>
                  <a:pt x="0" y="0"/>
                </a:moveTo>
                <a:cubicBezTo>
                  <a:pt x="0" y="2"/>
                  <a:pt x="0" y="2"/>
                  <a:pt x="0" y="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541"/>
                  <a:pt x="0" y="541"/>
                  <a:pt x="0" y="541"/>
                </a:cubicBezTo>
                <a:cubicBezTo>
                  <a:pt x="1162" y="541"/>
                  <a:pt x="1162" y="541"/>
                  <a:pt x="1162" y="541"/>
                </a:cubicBezTo>
                <a:cubicBezTo>
                  <a:pt x="796" y="453"/>
                  <a:pt x="397" y="285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353" name="Группа 1352"/>
          <p:cNvGrpSpPr/>
          <p:nvPr/>
        </p:nvGrpSpPr>
        <p:grpSpPr>
          <a:xfrm>
            <a:off x="-7620" y="5268913"/>
            <a:ext cx="2498725" cy="1612900"/>
            <a:chOff x="0" y="5268913"/>
            <a:chExt cx="2498725" cy="1612900"/>
          </a:xfrm>
        </p:grpSpPr>
        <p:sp>
          <p:nvSpPr>
            <p:cNvPr id="1220" name="Полилиния 210"/>
            <p:cNvSpPr>
              <a:spLocks/>
            </p:cNvSpPr>
            <p:nvPr/>
          </p:nvSpPr>
          <p:spPr bwMode="auto">
            <a:xfrm>
              <a:off x="69850" y="679608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1" name="Полилиния 211"/>
            <p:cNvSpPr>
              <a:spLocks/>
            </p:cNvSpPr>
            <p:nvPr/>
          </p:nvSpPr>
          <p:spPr bwMode="auto">
            <a:xfrm>
              <a:off x="152400" y="597693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2" name="Полилиния 212"/>
            <p:cNvSpPr>
              <a:spLocks/>
            </p:cNvSpPr>
            <p:nvPr/>
          </p:nvSpPr>
          <p:spPr bwMode="auto">
            <a:xfrm>
              <a:off x="495300" y="6773863"/>
              <a:ext cx="25400" cy="12700"/>
            </a:xfrm>
            <a:custGeom>
              <a:avLst/>
              <a:gdLst>
                <a:gd name="T0" fmla="*/ 4 w 8"/>
                <a:gd name="T1" fmla="*/ 3 h 4"/>
                <a:gd name="T2" fmla="*/ 8 w 8"/>
                <a:gd name="T3" fmla="*/ 1 h 4"/>
                <a:gd name="T4" fmla="*/ 2 w 8"/>
                <a:gd name="T5" fmla="*/ 0 h 4"/>
                <a:gd name="T6" fmla="*/ 0 w 8"/>
                <a:gd name="T7" fmla="*/ 3 h 4"/>
                <a:gd name="T8" fmla="*/ 4 w 8"/>
                <a:gd name="T9" fmla="*/ 2 h 4"/>
                <a:gd name="T10" fmla="*/ 4 w 8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4" y="3"/>
                  </a:moveTo>
                  <a:cubicBezTo>
                    <a:pt x="4" y="4"/>
                    <a:pt x="8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2" y="3"/>
                    <a:pt x="0" y="1"/>
                    <a:pt x="0" y="3"/>
                  </a:cubicBezTo>
                  <a:cubicBezTo>
                    <a:pt x="1" y="3"/>
                    <a:pt x="3" y="2"/>
                    <a:pt x="4" y="2"/>
                  </a:cubicBezTo>
                  <a:cubicBezTo>
                    <a:pt x="5" y="2"/>
                    <a:pt x="5" y="3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3" name="Полилиния 213"/>
            <p:cNvSpPr>
              <a:spLocks/>
            </p:cNvSpPr>
            <p:nvPr/>
          </p:nvSpPr>
          <p:spPr bwMode="auto">
            <a:xfrm>
              <a:off x="1939925" y="6805613"/>
              <a:ext cx="15875" cy="12700"/>
            </a:xfrm>
            <a:custGeom>
              <a:avLst/>
              <a:gdLst>
                <a:gd name="T0" fmla="*/ 4 w 5"/>
                <a:gd name="T1" fmla="*/ 4 h 4"/>
                <a:gd name="T2" fmla="*/ 1 w 5"/>
                <a:gd name="T3" fmla="*/ 1 h 4"/>
                <a:gd name="T4" fmla="*/ 4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5" y="1"/>
                    <a:pt x="4" y="0"/>
                    <a:pt x="1" y="1"/>
                  </a:cubicBezTo>
                  <a:cubicBezTo>
                    <a:pt x="3" y="3"/>
                    <a:pt x="0" y="3"/>
                    <a:pt x="4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4" name="Полилиния 214"/>
            <p:cNvSpPr>
              <a:spLocks/>
            </p:cNvSpPr>
            <p:nvPr/>
          </p:nvSpPr>
          <p:spPr bwMode="auto">
            <a:xfrm>
              <a:off x="2019300" y="6805613"/>
              <a:ext cx="34925" cy="22225"/>
            </a:xfrm>
            <a:custGeom>
              <a:avLst/>
              <a:gdLst>
                <a:gd name="T0" fmla="*/ 2 w 11"/>
                <a:gd name="T1" fmla="*/ 7 h 7"/>
                <a:gd name="T2" fmla="*/ 10 w 11"/>
                <a:gd name="T3" fmla="*/ 1 h 7"/>
                <a:gd name="T4" fmla="*/ 2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2" y="7"/>
                  </a:moveTo>
                  <a:cubicBezTo>
                    <a:pt x="4" y="5"/>
                    <a:pt x="11" y="5"/>
                    <a:pt x="10" y="1"/>
                  </a:cubicBezTo>
                  <a:cubicBezTo>
                    <a:pt x="7" y="0"/>
                    <a:pt x="0" y="3"/>
                    <a:pt x="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5" name="Полилиния 215"/>
            <p:cNvSpPr>
              <a:spLocks/>
            </p:cNvSpPr>
            <p:nvPr/>
          </p:nvSpPr>
          <p:spPr bwMode="auto">
            <a:xfrm>
              <a:off x="2108200" y="6827838"/>
              <a:ext cx="34925" cy="22225"/>
            </a:xfrm>
            <a:custGeom>
              <a:avLst/>
              <a:gdLst>
                <a:gd name="T0" fmla="*/ 11 w 11"/>
                <a:gd name="T1" fmla="*/ 1 h 7"/>
                <a:gd name="T2" fmla="*/ 10 w 11"/>
                <a:gd name="T3" fmla="*/ 6 h 7"/>
                <a:gd name="T4" fmla="*/ 11 w 11"/>
                <a:gd name="T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1" y="1"/>
                  </a:moveTo>
                  <a:cubicBezTo>
                    <a:pt x="0" y="0"/>
                    <a:pt x="8" y="7"/>
                    <a:pt x="10" y="6"/>
                  </a:cubicBezTo>
                  <a:cubicBezTo>
                    <a:pt x="6" y="4"/>
                    <a:pt x="11" y="2"/>
                    <a:pt x="11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6" name="Полилиния 216"/>
            <p:cNvSpPr>
              <a:spLocks/>
            </p:cNvSpPr>
            <p:nvPr/>
          </p:nvSpPr>
          <p:spPr bwMode="auto">
            <a:xfrm>
              <a:off x="1387475" y="6789738"/>
              <a:ext cx="28575" cy="19050"/>
            </a:xfrm>
            <a:custGeom>
              <a:avLst/>
              <a:gdLst>
                <a:gd name="T0" fmla="*/ 7 w 9"/>
                <a:gd name="T1" fmla="*/ 5 h 6"/>
                <a:gd name="T2" fmla="*/ 8 w 9"/>
                <a:gd name="T3" fmla="*/ 0 h 6"/>
                <a:gd name="T4" fmla="*/ 1 w 9"/>
                <a:gd name="T5" fmla="*/ 4 h 6"/>
                <a:gd name="T6" fmla="*/ 7 w 9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7" y="5"/>
                  </a:moveTo>
                  <a:cubicBezTo>
                    <a:pt x="7" y="3"/>
                    <a:pt x="9" y="1"/>
                    <a:pt x="8" y="0"/>
                  </a:cubicBezTo>
                  <a:cubicBezTo>
                    <a:pt x="7" y="0"/>
                    <a:pt x="0" y="4"/>
                    <a:pt x="1" y="4"/>
                  </a:cubicBezTo>
                  <a:cubicBezTo>
                    <a:pt x="5" y="6"/>
                    <a:pt x="3" y="5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8" name="Полилиния 218"/>
            <p:cNvSpPr>
              <a:spLocks/>
            </p:cNvSpPr>
            <p:nvPr/>
          </p:nvSpPr>
          <p:spPr bwMode="auto">
            <a:xfrm>
              <a:off x="346075" y="5954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9" name="Полилиния 219"/>
            <p:cNvSpPr>
              <a:spLocks/>
            </p:cNvSpPr>
            <p:nvPr/>
          </p:nvSpPr>
          <p:spPr bwMode="auto">
            <a:xfrm>
              <a:off x="1755775" y="6792913"/>
              <a:ext cx="19050" cy="15875"/>
            </a:xfrm>
            <a:custGeom>
              <a:avLst/>
              <a:gdLst>
                <a:gd name="T0" fmla="*/ 3 w 6"/>
                <a:gd name="T1" fmla="*/ 5 h 5"/>
                <a:gd name="T2" fmla="*/ 5 w 6"/>
                <a:gd name="T3" fmla="*/ 0 h 5"/>
                <a:gd name="T4" fmla="*/ 4 w 6"/>
                <a:gd name="T5" fmla="*/ 2 h 5"/>
                <a:gd name="T6" fmla="*/ 0 w 6"/>
                <a:gd name="T7" fmla="*/ 1 h 5"/>
                <a:gd name="T8" fmla="*/ 3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cubicBezTo>
                    <a:pt x="3" y="3"/>
                    <a:pt x="6" y="3"/>
                    <a:pt x="5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2" y="2"/>
                    <a:pt x="0" y="1"/>
                  </a:cubicBezTo>
                  <a:cubicBezTo>
                    <a:pt x="1" y="2"/>
                    <a:pt x="0" y="5"/>
                    <a:pt x="3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0" name="Полилиния 220"/>
            <p:cNvSpPr>
              <a:spLocks/>
            </p:cNvSpPr>
            <p:nvPr/>
          </p:nvSpPr>
          <p:spPr bwMode="auto">
            <a:xfrm>
              <a:off x="31750" y="6208713"/>
              <a:ext cx="15875" cy="12700"/>
            </a:xfrm>
            <a:custGeom>
              <a:avLst/>
              <a:gdLst>
                <a:gd name="T0" fmla="*/ 5 w 5"/>
                <a:gd name="T1" fmla="*/ 2 h 4"/>
                <a:gd name="T2" fmla="*/ 1 w 5"/>
                <a:gd name="T3" fmla="*/ 4 h 4"/>
                <a:gd name="T4" fmla="*/ 5 w 5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0"/>
                    <a:pt x="0" y="0"/>
                    <a:pt x="1" y="4"/>
                  </a:cubicBezTo>
                  <a:cubicBezTo>
                    <a:pt x="3" y="4"/>
                    <a:pt x="4" y="3"/>
                    <a:pt x="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1" name="Полилиния 221"/>
            <p:cNvSpPr>
              <a:spLocks/>
            </p:cNvSpPr>
            <p:nvPr/>
          </p:nvSpPr>
          <p:spPr bwMode="auto">
            <a:xfrm>
              <a:off x="6350" y="6443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2" name="Полилиния 222"/>
            <p:cNvSpPr>
              <a:spLocks/>
            </p:cNvSpPr>
            <p:nvPr/>
          </p:nvSpPr>
          <p:spPr bwMode="auto">
            <a:xfrm>
              <a:off x="6350" y="6345238"/>
              <a:ext cx="22225" cy="53975"/>
            </a:xfrm>
            <a:custGeom>
              <a:avLst/>
              <a:gdLst>
                <a:gd name="T0" fmla="*/ 1 w 7"/>
                <a:gd name="T1" fmla="*/ 0 h 17"/>
                <a:gd name="T2" fmla="*/ 0 w 7"/>
                <a:gd name="T3" fmla="*/ 1 h 17"/>
                <a:gd name="T4" fmla="*/ 0 w 7"/>
                <a:gd name="T5" fmla="*/ 17 h 17"/>
                <a:gd name="T6" fmla="*/ 3 w 7"/>
                <a:gd name="T7" fmla="*/ 13 h 17"/>
                <a:gd name="T8" fmla="*/ 1 w 7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6"/>
                    <a:pt x="2" y="14"/>
                    <a:pt x="3" y="13"/>
                  </a:cubicBezTo>
                  <a:cubicBezTo>
                    <a:pt x="7" y="7"/>
                    <a:pt x="5" y="4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3" name="Полилиния 223"/>
            <p:cNvSpPr>
              <a:spLocks/>
            </p:cNvSpPr>
            <p:nvPr/>
          </p:nvSpPr>
          <p:spPr bwMode="auto">
            <a:xfrm>
              <a:off x="6350" y="6259513"/>
              <a:ext cx="9525" cy="19050"/>
            </a:xfrm>
            <a:custGeom>
              <a:avLst/>
              <a:gdLst>
                <a:gd name="T0" fmla="*/ 0 w 3"/>
                <a:gd name="T1" fmla="*/ 1 h 6"/>
                <a:gd name="T2" fmla="*/ 0 w 3"/>
                <a:gd name="T3" fmla="*/ 6 h 6"/>
                <a:gd name="T4" fmla="*/ 0 w 3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1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1"/>
                    <a:pt x="2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4" name="Полилиния 224"/>
            <p:cNvSpPr>
              <a:spLocks/>
            </p:cNvSpPr>
            <p:nvPr/>
          </p:nvSpPr>
          <p:spPr bwMode="auto">
            <a:xfrm>
              <a:off x="34925" y="6297613"/>
              <a:ext cx="38100" cy="57150"/>
            </a:xfrm>
            <a:custGeom>
              <a:avLst/>
              <a:gdLst>
                <a:gd name="T0" fmla="*/ 7 w 12"/>
                <a:gd name="T1" fmla="*/ 3 h 18"/>
                <a:gd name="T2" fmla="*/ 7 w 12"/>
                <a:gd name="T3" fmla="*/ 1 h 18"/>
                <a:gd name="T4" fmla="*/ 0 w 12"/>
                <a:gd name="T5" fmla="*/ 15 h 18"/>
                <a:gd name="T6" fmla="*/ 7 w 12"/>
                <a:gd name="T7" fmla="*/ 12 h 18"/>
                <a:gd name="T8" fmla="*/ 7 w 12"/>
                <a:gd name="T9" fmla="*/ 0 h 18"/>
                <a:gd name="T10" fmla="*/ 7 w 12"/>
                <a:gd name="T1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7" y="3"/>
                  </a:moveTo>
                  <a:cubicBezTo>
                    <a:pt x="6" y="2"/>
                    <a:pt x="6" y="2"/>
                    <a:pt x="7" y="1"/>
                  </a:cubicBezTo>
                  <a:cubicBezTo>
                    <a:pt x="1" y="3"/>
                    <a:pt x="0" y="10"/>
                    <a:pt x="0" y="15"/>
                  </a:cubicBezTo>
                  <a:cubicBezTo>
                    <a:pt x="3" y="14"/>
                    <a:pt x="4" y="18"/>
                    <a:pt x="7" y="12"/>
                  </a:cubicBezTo>
                  <a:cubicBezTo>
                    <a:pt x="8" y="9"/>
                    <a:pt x="12" y="2"/>
                    <a:pt x="7" y="0"/>
                  </a:cubicBezTo>
                  <a:cubicBezTo>
                    <a:pt x="7" y="1"/>
                    <a:pt x="7" y="2"/>
                    <a:pt x="7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5" name="Полилиния 225"/>
            <p:cNvSpPr>
              <a:spLocks/>
            </p:cNvSpPr>
            <p:nvPr/>
          </p:nvSpPr>
          <p:spPr bwMode="auto">
            <a:xfrm>
              <a:off x="73025" y="6402388"/>
              <a:ext cx="15875" cy="9525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1 h 3"/>
                <a:gd name="T4" fmla="*/ 4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5" y="0"/>
                    <a:pt x="0" y="1"/>
                    <a:pt x="0" y="1"/>
                  </a:cubicBezTo>
                  <a:cubicBezTo>
                    <a:pt x="0" y="3"/>
                    <a:pt x="5" y="2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6" name="Полилиния 226"/>
            <p:cNvSpPr>
              <a:spLocks/>
            </p:cNvSpPr>
            <p:nvPr/>
          </p:nvSpPr>
          <p:spPr bwMode="auto">
            <a:xfrm>
              <a:off x="47625" y="6173788"/>
              <a:ext cx="12700" cy="15875"/>
            </a:xfrm>
            <a:custGeom>
              <a:avLst/>
              <a:gdLst>
                <a:gd name="T0" fmla="*/ 4 w 4"/>
                <a:gd name="T1" fmla="*/ 2 h 5"/>
                <a:gd name="T2" fmla="*/ 1 w 4"/>
                <a:gd name="T3" fmla="*/ 0 h 5"/>
                <a:gd name="T4" fmla="*/ 1 w 4"/>
                <a:gd name="T5" fmla="*/ 5 h 5"/>
                <a:gd name="T6" fmla="*/ 4 w 4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cubicBezTo>
                    <a:pt x="3" y="1"/>
                    <a:pt x="2" y="0"/>
                    <a:pt x="1" y="0"/>
                  </a:cubicBezTo>
                  <a:cubicBezTo>
                    <a:pt x="0" y="1"/>
                    <a:pt x="0" y="3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7" name="Полилиния 227"/>
            <p:cNvSpPr>
              <a:spLocks/>
            </p:cNvSpPr>
            <p:nvPr/>
          </p:nvSpPr>
          <p:spPr bwMode="auto">
            <a:xfrm>
              <a:off x="3175" y="6491288"/>
              <a:ext cx="101600" cy="133350"/>
            </a:xfrm>
            <a:custGeom>
              <a:avLst/>
              <a:gdLst>
                <a:gd name="T0" fmla="*/ 5 w 32"/>
                <a:gd name="T1" fmla="*/ 28 h 42"/>
                <a:gd name="T2" fmla="*/ 4 w 32"/>
                <a:gd name="T3" fmla="*/ 33 h 42"/>
                <a:gd name="T4" fmla="*/ 3 w 32"/>
                <a:gd name="T5" fmla="*/ 33 h 42"/>
                <a:gd name="T6" fmla="*/ 2 w 32"/>
                <a:gd name="T7" fmla="*/ 36 h 42"/>
                <a:gd name="T8" fmla="*/ 5 w 32"/>
                <a:gd name="T9" fmla="*/ 37 h 42"/>
                <a:gd name="T10" fmla="*/ 5 w 32"/>
                <a:gd name="T11" fmla="*/ 38 h 42"/>
                <a:gd name="T12" fmla="*/ 19 w 32"/>
                <a:gd name="T13" fmla="*/ 30 h 42"/>
                <a:gd name="T14" fmla="*/ 20 w 32"/>
                <a:gd name="T15" fmla="*/ 29 h 42"/>
                <a:gd name="T16" fmla="*/ 30 w 32"/>
                <a:gd name="T17" fmla="*/ 9 h 42"/>
                <a:gd name="T18" fmla="*/ 28 w 32"/>
                <a:gd name="T19" fmla="*/ 0 h 42"/>
                <a:gd name="T20" fmla="*/ 20 w 32"/>
                <a:gd name="T21" fmla="*/ 10 h 42"/>
                <a:gd name="T22" fmla="*/ 15 w 32"/>
                <a:gd name="T23" fmla="*/ 4 h 42"/>
                <a:gd name="T24" fmla="*/ 7 w 32"/>
                <a:gd name="T25" fmla="*/ 26 h 42"/>
                <a:gd name="T26" fmla="*/ 4 w 32"/>
                <a:gd name="T27" fmla="*/ 19 h 42"/>
                <a:gd name="T28" fmla="*/ 1 w 32"/>
                <a:gd name="T29" fmla="*/ 20 h 42"/>
                <a:gd name="T30" fmla="*/ 1 w 32"/>
                <a:gd name="T31" fmla="*/ 23 h 42"/>
                <a:gd name="T32" fmla="*/ 5 w 32"/>
                <a:gd name="T3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2">
                  <a:moveTo>
                    <a:pt x="5" y="28"/>
                  </a:moveTo>
                  <a:cubicBezTo>
                    <a:pt x="3" y="30"/>
                    <a:pt x="0" y="34"/>
                    <a:pt x="4" y="33"/>
                  </a:cubicBezTo>
                  <a:cubicBezTo>
                    <a:pt x="3" y="34"/>
                    <a:pt x="3" y="36"/>
                    <a:pt x="3" y="33"/>
                  </a:cubicBezTo>
                  <a:cubicBezTo>
                    <a:pt x="2" y="34"/>
                    <a:pt x="2" y="35"/>
                    <a:pt x="2" y="36"/>
                  </a:cubicBezTo>
                  <a:cubicBezTo>
                    <a:pt x="3" y="37"/>
                    <a:pt x="4" y="37"/>
                    <a:pt x="5" y="37"/>
                  </a:cubicBezTo>
                  <a:cubicBezTo>
                    <a:pt x="0" y="42"/>
                    <a:pt x="5" y="39"/>
                    <a:pt x="5" y="38"/>
                  </a:cubicBezTo>
                  <a:cubicBezTo>
                    <a:pt x="6" y="31"/>
                    <a:pt x="15" y="32"/>
                    <a:pt x="19" y="30"/>
                  </a:cubicBezTo>
                  <a:cubicBezTo>
                    <a:pt x="17" y="31"/>
                    <a:pt x="17" y="26"/>
                    <a:pt x="20" y="29"/>
                  </a:cubicBezTo>
                  <a:cubicBezTo>
                    <a:pt x="19" y="19"/>
                    <a:pt x="26" y="16"/>
                    <a:pt x="30" y="9"/>
                  </a:cubicBezTo>
                  <a:cubicBezTo>
                    <a:pt x="32" y="4"/>
                    <a:pt x="32" y="2"/>
                    <a:pt x="28" y="0"/>
                  </a:cubicBezTo>
                  <a:cubicBezTo>
                    <a:pt x="24" y="3"/>
                    <a:pt x="22" y="7"/>
                    <a:pt x="20" y="10"/>
                  </a:cubicBezTo>
                  <a:cubicBezTo>
                    <a:pt x="17" y="8"/>
                    <a:pt x="18" y="5"/>
                    <a:pt x="15" y="4"/>
                  </a:cubicBezTo>
                  <a:cubicBezTo>
                    <a:pt x="16" y="9"/>
                    <a:pt x="14" y="28"/>
                    <a:pt x="7" y="26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3" y="20"/>
                    <a:pt x="2" y="20"/>
                    <a:pt x="1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23"/>
                    <a:pt x="3" y="30"/>
                    <a:pt x="5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8" name="Полилиния 228"/>
            <p:cNvSpPr>
              <a:spLocks/>
            </p:cNvSpPr>
            <p:nvPr/>
          </p:nvSpPr>
          <p:spPr bwMode="auto">
            <a:xfrm>
              <a:off x="12700" y="6230938"/>
              <a:ext cx="25400" cy="34925"/>
            </a:xfrm>
            <a:custGeom>
              <a:avLst/>
              <a:gdLst>
                <a:gd name="T0" fmla="*/ 8 w 8"/>
                <a:gd name="T1" fmla="*/ 0 h 11"/>
                <a:gd name="T2" fmla="*/ 2 w 8"/>
                <a:gd name="T3" fmla="*/ 1 h 11"/>
                <a:gd name="T4" fmla="*/ 0 w 8"/>
                <a:gd name="T5" fmla="*/ 5 h 11"/>
                <a:gd name="T6" fmla="*/ 8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8" y="0"/>
                  </a:moveTo>
                  <a:cubicBezTo>
                    <a:pt x="6" y="1"/>
                    <a:pt x="4" y="1"/>
                    <a:pt x="2" y="1"/>
                  </a:cubicBezTo>
                  <a:cubicBezTo>
                    <a:pt x="3" y="3"/>
                    <a:pt x="2" y="4"/>
                    <a:pt x="0" y="5"/>
                  </a:cubicBezTo>
                  <a:cubicBezTo>
                    <a:pt x="2" y="11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9" name="Полилиния 229"/>
            <p:cNvSpPr>
              <a:spLocks/>
            </p:cNvSpPr>
            <p:nvPr/>
          </p:nvSpPr>
          <p:spPr bwMode="auto">
            <a:xfrm>
              <a:off x="15875" y="6618288"/>
              <a:ext cx="19050" cy="19050"/>
            </a:xfrm>
            <a:custGeom>
              <a:avLst/>
              <a:gdLst>
                <a:gd name="T0" fmla="*/ 4 w 6"/>
                <a:gd name="T1" fmla="*/ 0 h 6"/>
                <a:gd name="T2" fmla="*/ 0 w 6"/>
                <a:gd name="T3" fmla="*/ 0 h 6"/>
                <a:gd name="T4" fmla="*/ 4 w 6"/>
                <a:gd name="T5" fmla="*/ 5 h 6"/>
                <a:gd name="T6" fmla="*/ 4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3"/>
                    <a:pt x="4" y="6"/>
                    <a:pt x="4" y="5"/>
                  </a:cubicBezTo>
                  <a:cubicBezTo>
                    <a:pt x="6" y="3"/>
                    <a:pt x="2" y="3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0" name="Полилиния 230"/>
            <p:cNvSpPr>
              <a:spLocks/>
            </p:cNvSpPr>
            <p:nvPr/>
          </p:nvSpPr>
          <p:spPr bwMode="auto">
            <a:xfrm>
              <a:off x="6350" y="6421438"/>
              <a:ext cx="66675" cy="107950"/>
            </a:xfrm>
            <a:custGeom>
              <a:avLst/>
              <a:gdLst>
                <a:gd name="T0" fmla="*/ 1 w 21"/>
                <a:gd name="T1" fmla="*/ 34 h 34"/>
                <a:gd name="T2" fmla="*/ 14 w 21"/>
                <a:gd name="T3" fmla="*/ 20 h 34"/>
                <a:gd name="T4" fmla="*/ 18 w 21"/>
                <a:gd name="T5" fmla="*/ 10 h 34"/>
                <a:gd name="T6" fmla="*/ 17 w 21"/>
                <a:gd name="T7" fmla="*/ 9 h 34"/>
                <a:gd name="T8" fmla="*/ 20 w 21"/>
                <a:gd name="T9" fmla="*/ 5 h 34"/>
                <a:gd name="T10" fmla="*/ 18 w 21"/>
                <a:gd name="T11" fmla="*/ 6 h 34"/>
                <a:gd name="T12" fmla="*/ 10 w 21"/>
                <a:gd name="T13" fmla="*/ 0 h 34"/>
                <a:gd name="T14" fmla="*/ 11 w 21"/>
                <a:gd name="T15" fmla="*/ 10 h 34"/>
                <a:gd name="T16" fmla="*/ 0 w 21"/>
                <a:gd name="T17" fmla="*/ 16 h 34"/>
                <a:gd name="T18" fmla="*/ 0 w 21"/>
                <a:gd name="T19" fmla="*/ 33 h 34"/>
                <a:gd name="T20" fmla="*/ 1 w 21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4">
                  <a:moveTo>
                    <a:pt x="1" y="34"/>
                  </a:moveTo>
                  <a:cubicBezTo>
                    <a:pt x="5" y="29"/>
                    <a:pt x="14" y="24"/>
                    <a:pt x="14" y="20"/>
                  </a:cubicBezTo>
                  <a:cubicBezTo>
                    <a:pt x="15" y="17"/>
                    <a:pt x="13" y="10"/>
                    <a:pt x="18" y="10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8" y="9"/>
                    <a:pt x="21" y="5"/>
                    <a:pt x="20" y="5"/>
                  </a:cubicBezTo>
                  <a:cubicBezTo>
                    <a:pt x="19" y="4"/>
                    <a:pt x="19" y="4"/>
                    <a:pt x="18" y="6"/>
                  </a:cubicBezTo>
                  <a:cubicBezTo>
                    <a:pt x="20" y="1"/>
                    <a:pt x="13" y="0"/>
                    <a:pt x="10" y="0"/>
                  </a:cubicBezTo>
                  <a:cubicBezTo>
                    <a:pt x="7" y="2"/>
                    <a:pt x="11" y="7"/>
                    <a:pt x="11" y="10"/>
                  </a:cubicBezTo>
                  <a:cubicBezTo>
                    <a:pt x="11" y="13"/>
                    <a:pt x="3" y="15"/>
                    <a:pt x="0" y="1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3"/>
                    <a:pt x="2" y="31"/>
                    <a:pt x="1" y="3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1" name="Полилиния 231"/>
            <p:cNvSpPr>
              <a:spLocks/>
            </p:cNvSpPr>
            <p:nvPr/>
          </p:nvSpPr>
          <p:spPr bwMode="auto">
            <a:xfrm>
              <a:off x="250825" y="597058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2" name="Полилиния 232"/>
            <p:cNvSpPr>
              <a:spLocks/>
            </p:cNvSpPr>
            <p:nvPr/>
          </p:nvSpPr>
          <p:spPr bwMode="auto">
            <a:xfrm>
              <a:off x="234950" y="5681663"/>
              <a:ext cx="31750" cy="12700"/>
            </a:xfrm>
            <a:custGeom>
              <a:avLst/>
              <a:gdLst>
                <a:gd name="T0" fmla="*/ 10 w 10"/>
                <a:gd name="T1" fmla="*/ 4 h 4"/>
                <a:gd name="T2" fmla="*/ 6 w 10"/>
                <a:gd name="T3" fmla="*/ 0 h 4"/>
                <a:gd name="T4" fmla="*/ 10 w 10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cubicBezTo>
                    <a:pt x="8" y="3"/>
                    <a:pt x="7" y="1"/>
                    <a:pt x="6" y="0"/>
                  </a:cubicBezTo>
                  <a:cubicBezTo>
                    <a:pt x="0" y="1"/>
                    <a:pt x="9" y="4"/>
                    <a:pt x="1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3" name="Полилиния 233"/>
            <p:cNvSpPr>
              <a:spLocks/>
            </p:cNvSpPr>
            <p:nvPr/>
          </p:nvSpPr>
          <p:spPr bwMode="auto">
            <a:xfrm>
              <a:off x="225425" y="5662613"/>
              <a:ext cx="31750" cy="31750"/>
            </a:xfrm>
            <a:custGeom>
              <a:avLst/>
              <a:gdLst>
                <a:gd name="T0" fmla="*/ 8 w 10"/>
                <a:gd name="T1" fmla="*/ 0 h 10"/>
                <a:gd name="T2" fmla="*/ 5 w 10"/>
                <a:gd name="T3" fmla="*/ 6 h 10"/>
                <a:gd name="T4" fmla="*/ 4 w 10"/>
                <a:gd name="T5" fmla="*/ 8 h 10"/>
                <a:gd name="T6" fmla="*/ 5 w 10"/>
                <a:gd name="T7" fmla="*/ 10 h 10"/>
                <a:gd name="T8" fmla="*/ 10 w 10"/>
                <a:gd name="T9" fmla="*/ 2 h 10"/>
                <a:gd name="T10" fmla="*/ 8 w 10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cubicBezTo>
                    <a:pt x="6" y="0"/>
                    <a:pt x="0" y="6"/>
                    <a:pt x="5" y="6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5" y="8"/>
                    <a:pt x="5" y="10"/>
                  </a:cubicBezTo>
                  <a:cubicBezTo>
                    <a:pt x="7" y="8"/>
                    <a:pt x="10" y="4"/>
                    <a:pt x="10" y="2"/>
                  </a:cubicBezTo>
                  <a:cubicBezTo>
                    <a:pt x="9" y="3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4" name="Полилиния 234"/>
            <p:cNvSpPr>
              <a:spLocks/>
            </p:cNvSpPr>
            <p:nvPr/>
          </p:nvSpPr>
          <p:spPr bwMode="auto">
            <a:xfrm>
              <a:off x="231775" y="5688013"/>
              <a:ext cx="6350" cy="9525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3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5" name="Полилиния 235"/>
            <p:cNvSpPr>
              <a:spLocks/>
            </p:cNvSpPr>
            <p:nvPr/>
          </p:nvSpPr>
          <p:spPr bwMode="auto">
            <a:xfrm>
              <a:off x="244475" y="5745163"/>
              <a:ext cx="38100" cy="44450"/>
            </a:xfrm>
            <a:custGeom>
              <a:avLst/>
              <a:gdLst>
                <a:gd name="T0" fmla="*/ 8 w 12"/>
                <a:gd name="T1" fmla="*/ 12 h 14"/>
                <a:gd name="T2" fmla="*/ 6 w 12"/>
                <a:gd name="T3" fmla="*/ 9 h 14"/>
                <a:gd name="T4" fmla="*/ 7 w 12"/>
                <a:gd name="T5" fmla="*/ 2 h 14"/>
                <a:gd name="T6" fmla="*/ 0 w 12"/>
                <a:gd name="T7" fmla="*/ 10 h 14"/>
                <a:gd name="T8" fmla="*/ 2 w 12"/>
                <a:gd name="T9" fmla="*/ 13 h 14"/>
                <a:gd name="T10" fmla="*/ 8 w 12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4">
                  <a:moveTo>
                    <a:pt x="8" y="12"/>
                  </a:moveTo>
                  <a:cubicBezTo>
                    <a:pt x="7" y="11"/>
                    <a:pt x="10" y="9"/>
                    <a:pt x="6" y="9"/>
                  </a:cubicBezTo>
                  <a:cubicBezTo>
                    <a:pt x="11" y="7"/>
                    <a:pt x="12" y="0"/>
                    <a:pt x="7" y="2"/>
                  </a:cubicBezTo>
                  <a:cubicBezTo>
                    <a:pt x="3" y="3"/>
                    <a:pt x="4" y="9"/>
                    <a:pt x="0" y="10"/>
                  </a:cubicBezTo>
                  <a:cubicBezTo>
                    <a:pt x="0" y="11"/>
                    <a:pt x="3" y="10"/>
                    <a:pt x="2" y="13"/>
                  </a:cubicBezTo>
                  <a:cubicBezTo>
                    <a:pt x="5" y="14"/>
                    <a:pt x="5" y="11"/>
                    <a:pt x="8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6" name="Полилиния 236"/>
            <p:cNvSpPr>
              <a:spLocks/>
            </p:cNvSpPr>
            <p:nvPr/>
          </p:nvSpPr>
          <p:spPr bwMode="auto">
            <a:xfrm>
              <a:off x="215900" y="5811838"/>
              <a:ext cx="38100" cy="60325"/>
            </a:xfrm>
            <a:custGeom>
              <a:avLst/>
              <a:gdLst>
                <a:gd name="T0" fmla="*/ 4 w 12"/>
                <a:gd name="T1" fmla="*/ 3 h 19"/>
                <a:gd name="T2" fmla="*/ 0 w 12"/>
                <a:gd name="T3" fmla="*/ 18 h 19"/>
                <a:gd name="T4" fmla="*/ 9 w 12"/>
                <a:gd name="T5" fmla="*/ 0 h 19"/>
                <a:gd name="T6" fmla="*/ 4 w 12"/>
                <a:gd name="T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4" y="3"/>
                  </a:moveTo>
                  <a:cubicBezTo>
                    <a:pt x="0" y="1"/>
                    <a:pt x="0" y="14"/>
                    <a:pt x="0" y="18"/>
                  </a:cubicBezTo>
                  <a:cubicBezTo>
                    <a:pt x="5" y="19"/>
                    <a:pt x="12" y="5"/>
                    <a:pt x="9" y="0"/>
                  </a:cubicBezTo>
                  <a:cubicBezTo>
                    <a:pt x="7" y="0"/>
                    <a:pt x="3" y="0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7" name="Полилиния 237"/>
            <p:cNvSpPr>
              <a:spLocks/>
            </p:cNvSpPr>
            <p:nvPr/>
          </p:nvSpPr>
          <p:spPr bwMode="auto">
            <a:xfrm>
              <a:off x="104775" y="5519738"/>
              <a:ext cx="82550" cy="161925"/>
            </a:xfrm>
            <a:custGeom>
              <a:avLst/>
              <a:gdLst>
                <a:gd name="T0" fmla="*/ 13 w 26"/>
                <a:gd name="T1" fmla="*/ 43 h 51"/>
                <a:gd name="T2" fmla="*/ 16 w 26"/>
                <a:gd name="T3" fmla="*/ 39 h 51"/>
                <a:gd name="T4" fmla="*/ 15 w 26"/>
                <a:gd name="T5" fmla="*/ 32 h 51"/>
                <a:gd name="T6" fmla="*/ 26 w 26"/>
                <a:gd name="T7" fmla="*/ 1 h 51"/>
                <a:gd name="T8" fmla="*/ 17 w 26"/>
                <a:gd name="T9" fmla="*/ 12 h 51"/>
                <a:gd name="T10" fmla="*/ 9 w 26"/>
                <a:gd name="T11" fmla="*/ 18 h 51"/>
                <a:gd name="T12" fmla="*/ 8 w 26"/>
                <a:gd name="T13" fmla="*/ 23 h 51"/>
                <a:gd name="T14" fmla="*/ 1 w 26"/>
                <a:gd name="T15" fmla="*/ 37 h 51"/>
                <a:gd name="T16" fmla="*/ 0 w 26"/>
                <a:gd name="T17" fmla="*/ 47 h 51"/>
                <a:gd name="T18" fmla="*/ 1 w 26"/>
                <a:gd name="T19" fmla="*/ 50 h 51"/>
                <a:gd name="T20" fmla="*/ 13 w 26"/>
                <a:gd name="T21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51">
                  <a:moveTo>
                    <a:pt x="13" y="43"/>
                  </a:moveTo>
                  <a:cubicBezTo>
                    <a:pt x="13" y="44"/>
                    <a:pt x="16" y="39"/>
                    <a:pt x="16" y="39"/>
                  </a:cubicBezTo>
                  <a:cubicBezTo>
                    <a:pt x="18" y="34"/>
                    <a:pt x="14" y="37"/>
                    <a:pt x="15" y="32"/>
                  </a:cubicBezTo>
                  <a:cubicBezTo>
                    <a:pt x="21" y="23"/>
                    <a:pt x="23" y="12"/>
                    <a:pt x="26" y="1"/>
                  </a:cubicBezTo>
                  <a:cubicBezTo>
                    <a:pt x="19" y="0"/>
                    <a:pt x="19" y="5"/>
                    <a:pt x="17" y="12"/>
                  </a:cubicBezTo>
                  <a:cubicBezTo>
                    <a:pt x="16" y="14"/>
                    <a:pt x="8" y="24"/>
                    <a:pt x="9" y="18"/>
                  </a:cubicBezTo>
                  <a:cubicBezTo>
                    <a:pt x="8" y="19"/>
                    <a:pt x="7" y="21"/>
                    <a:pt x="8" y="23"/>
                  </a:cubicBezTo>
                  <a:cubicBezTo>
                    <a:pt x="11" y="21"/>
                    <a:pt x="4" y="35"/>
                    <a:pt x="1" y="37"/>
                  </a:cubicBezTo>
                  <a:cubicBezTo>
                    <a:pt x="1" y="41"/>
                    <a:pt x="2" y="43"/>
                    <a:pt x="0" y="47"/>
                  </a:cubicBezTo>
                  <a:cubicBezTo>
                    <a:pt x="3" y="45"/>
                    <a:pt x="1" y="50"/>
                    <a:pt x="1" y="50"/>
                  </a:cubicBezTo>
                  <a:cubicBezTo>
                    <a:pt x="9" y="51"/>
                    <a:pt x="7" y="38"/>
                    <a:pt x="13" y="4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8" name="Полилиния 238"/>
            <p:cNvSpPr>
              <a:spLocks/>
            </p:cNvSpPr>
            <p:nvPr/>
          </p:nvSpPr>
          <p:spPr bwMode="auto">
            <a:xfrm>
              <a:off x="193675" y="5700713"/>
              <a:ext cx="47625" cy="85725"/>
            </a:xfrm>
            <a:custGeom>
              <a:avLst/>
              <a:gdLst>
                <a:gd name="T0" fmla="*/ 4 w 15"/>
                <a:gd name="T1" fmla="*/ 26 h 27"/>
                <a:gd name="T2" fmla="*/ 7 w 15"/>
                <a:gd name="T3" fmla="*/ 22 h 27"/>
                <a:gd name="T4" fmla="*/ 5 w 15"/>
                <a:gd name="T5" fmla="*/ 23 h 27"/>
                <a:gd name="T6" fmla="*/ 9 w 15"/>
                <a:gd name="T7" fmla="*/ 19 h 27"/>
                <a:gd name="T8" fmla="*/ 10 w 15"/>
                <a:gd name="T9" fmla="*/ 7 h 27"/>
                <a:gd name="T10" fmla="*/ 8 w 15"/>
                <a:gd name="T11" fmla="*/ 0 h 27"/>
                <a:gd name="T12" fmla="*/ 3 w 15"/>
                <a:gd name="T13" fmla="*/ 18 h 27"/>
                <a:gd name="T14" fmla="*/ 4 w 15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7">
                  <a:moveTo>
                    <a:pt x="4" y="26"/>
                  </a:moveTo>
                  <a:cubicBezTo>
                    <a:pt x="5" y="25"/>
                    <a:pt x="6" y="23"/>
                    <a:pt x="7" y="22"/>
                  </a:cubicBezTo>
                  <a:cubicBezTo>
                    <a:pt x="6" y="22"/>
                    <a:pt x="5" y="22"/>
                    <a:pt x="5" y="23"/>
                  </a:cubicBezTo>
                  <a:cubicBezTo>
                    <a:pt x="5" y="19"/>
                    <a:pt x="14" y="20"/>
                    <a:pt x="9" y="19"/>
                  </a:cubicBezTo>
                  <a:cubicBezTo>
                    <a:pt x="11" y="13"/>
                    <a:pt x="15" y="14"/>
                    <a:pt x="10" y="7"/>
                  </a:cubicBezTo>
                  <a:cubicBezTo>
                    <a:pt x="7" y="1"/>
                    <a:pt x="11" y="4"/>
                    <a:pt x="8" y="0"/>
                  </a:cubicBezTo>
                  <a:cubicBezTo>
                    <a:pt x="8" y="7"/>
                    <a:pt x="5" y="12"/>
                    <a:pt x="3" y="18"/>
                  </a:cubicBezTo>
                  <a:cubicBezTo>
                    <a:pt x="0" y="27"/>
                    <a:pt x="4" y="20"/>
                    <a:pt x="4" y="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9" name="Полилиния 239"/>
            <p:cNvSpPr>
              <a:spLocks/>
            </p:cNvSpPr>
            <p:nvPr/>
          </p:nvSpPr>
          <p:spPr bwMode="auto">
            <a:xfrm>
              <a:off x="57150" y="5294313"/>
              <a:ext cx="66675" cy="53975"/>
            </a:xfrm>
            <a:custGeom>
              <a:avLst/>
              <a:gdLst>
                <a:gd name="T0" fmla="*/ 1 w 21"/>
                <a:gd name="T1" fmla="*/ 5 h 17"/>
                <a:gd name="T2" fmla="*/ 0 w 21"/>
                <a:gd name="T3" fmla="*/ 4 h 17"/>
                <a:gd name="T4" fmla="*/ 7 w 21"/>
                <a:gd name="T5" fmla="*/ 11 h 17"/>
                <a:gd name="T6" fmla="*/ 17 w 21"/>
                <a:gd name="T7" fmla="*/ 17 h 17"/>
                <a:gd name="T8" fmla="*/ 12 w 21"/>
                <a:gd name="T9" fmla="*/ 4 h 17"/>
                <a:gd name="T10" fmla="*/ 2 w 21"/>
                <a:gd name="T11" fmla="*/ 0 h 17"/>
                <a:gd name="T12" fmla="*/ 1 w 21"/>
                <a:gd name="T13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1" y="5"/>
                  </a:moveTo>
                  <a:cubicBezTo>
                    <a:pt x="1" y="5"/>
                    <a:pt x="0" y="4"/>
                    <a:pt x="0" y="4"/>
                  </a:cubicBezTo>
                  <a:cubicBezTo>
                    <a:pt x="3" y="7"/>
                    <a:pt x="6" y="8"/>
                    <a:pt x="7" y="11"/>
                  </a:cubicBezTo>
                  <a:cubicBezTo>
                    <a:pt x="9" y="17"/>
                    <a:pt x="13" y="13"/>
                    <a:pt x="17" y="17"/>
                  </a:cubicBezTo>
                  <a:cubicBezTo>
                    <a:pt x="21" y="12"/>
                    <a:pt x="7" y="9"/>
                    <a:pt x="12" y="4"/>
                  </a:cubicBezTo>
                  <a:cubicBezTo>
                    <a:pt x="12" y="0"/>
                    <a:pt x="3" y="5"/>
                    <a:pt x="2" y="0"/>
                  </a:cubicBezTo>
                  <a:cubicBezTo>
                    <a:pt x="1" y="2"/>
                    <a:pt x="0" y="3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0" name="Полилиния 240"/>
            <p:cNvSpPr>
              <a:spLocks/>
            </p:cNvSpPr>
            <p:nvPr/>
          </p:nvSpPr>
          <p:spPr bwMode="auto">
            <a:xfrm>
              <a:off x="263525" y="5862638"/>
              <a:ext cx="25400" cy="31750"/>
            </a:xfrm>
            <a:custGeom>
              <a:avLst/>
              <a:gdLst>
                <a:gd name="T0" fmla="*/ 8 w 8"/>
                <a:gd name="T1" fmla="*/ 0 h 10"/>
                <a:gd name="T2" fmla="*/ 5 w 8"/>
                <a:gd name="T3" fmla="*/ 1 h 10"/>
                <a:gd name="T4" fmla="*/ 2 w 8"/>
                <a:gd name="T5" fmla="*/ 5 h 10"/>
                <a:gd name="T6" fmla="*/ 2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cubicBezTo>
                    <a:pt x="8" y="0"/>
                    <a:pt x="5" y="0"/>
                    <a:pt x="5" y="1"/>
                  </a:cubicBezTo>
                  <a:cubicBezTo>
                    <a:pt x="6" y="3"/>
                    <a:pt x="3" y="3"/>
                    <a:pt x="2" y="5"/>
                  </a:cubicBezTo>
                  <a:cubicBezTo>
                    <a:pt x="5" y="8"/>
                    <a:pt x="0" y="7"/>
                    <a:pt x="2" y="10"/>
                  </a:cubicBezTo>
                  <a:cubicBezTo>
                    <a:pt x="4" y="9"/>
                    <a:pt x="8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1" name="Полилиния 241"/>
            <p:cNvSpPr>
              <a:spLocks/>
            </p:cNvSpPr>
            <p:nvPr/>
          </p:nvSpPr>
          <p:spPr bwMode="auto">
            <a:xfrm>
              <a:off x="231775" y="5513388"/>
              <a:ext cx="34925" cy="69850"/>
            </a:xfrm>
            <a:custGeom>
              <a:avLst/>
              <a:gdLst>
                <a:gd name="T0" fmla="*/ 0 w 11"/>
                <a:gd name="T1" fmla="*/ 1 h 22"/>
                <a:gd name="T2" fmla="*/ 3 w 11"/>
                <a:gd name="T3" fmla="*/ 16 h 22"/>
                <a:gd name="T4" fmla="*/ 9 w 11"/>
                <a:gd name="T5" fmla="*/ 13 h 22"/>
                <a:gd name="T6" fmla="*/ 2 w 11"/>
                <a:gd name="T7" fmla="*/ 6 h 22"/>
                <a:gd name="T8" fmla="*/ 2 w 11"/>
                <a:gd name="T9" fmla="*/ 1 h 22"/>
                <a:gd name="T10" fmla="*/ 0 w 11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2">
                  <a:moveTo>
                    <a:pt x="0" y="1"/>
                  </a:moveTo>
                  <a:cubicBezTo>
                    <a:pt x="0" y="6"/>
                    <a:pt x="4" y="11"/>
                    <a:pt x="3" y="16"/>
                  </a:cubicBezTo>
                  <a:cubicBezTo>
                    <a:pt x="11" y="18"/>
                    <a:pt x="7" y="22"/>
                    <a:pt x="9" y="13"/>
                  </a:cubicBezTo>
                  <a:cubicBezTo>
                    <a:pt x="6" y="13"/>
                    <a:pt x="3" y="2"/>
                    <a:pt x="2" y="6"/>
                  </a:cubicBezTo>
                  <a:cubicBezTo>
                    <a:pt x="2" y="4"/>
                    <a:pt x="2" y="3"/>
                    <a:pt x="2" y="1"/>
                  </a:cubicBezTo>
                  <a:cubicBezTo>
                    <a:pt x="2" y="0"/>
                    <a:pt x="0" y="3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2" name="Полилиния 242"/>
            <p:cNvSpPr>
              <a:spLocks/>
            </p:cNvSpPr>
            <p:nvPr/>
          </p:nvSpPr>
          <p:spPr bwMode="auto">
            <a:xfrm>
              <a:off x="88900" y="5437188"/>
              <a:ext cx="31750" cy="31750"/>
            </a:xfrm>
            <a:custGeom>
              <a:avLst/>
              <a:gdLst>
                <a:gd name="T0" fmla="*/ 9 w 10"/>
                <a:gd name="T1" fmla="*/ 10 h 10"/>
                <a:gd name="T2" fmla="*/ 10 w 10"/>
                <a:gd name="T3" fmla="*/ 1 h 10"/>
                <a:gd name="T4" fmla="*/ 0 w 10"/>
                <a:gd name="T5" fmla="*/ 7 h 10"/>
                <a:gd name="T6" fmla="*/ 9 w 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9" y="10"/>
                  </a:moveTo>
                  <a:cubicBezTo>
                    <a:pt x="9" y="8"/>
                    <a:pt x="10" y="1"/>
                    <a:pt x="10" y="1"/>
                  </a:cubicBezTo>
                  <a:cubicBezTo>
                    <a:pt x="3" y="0"/>
                    <a:pt x="4" y="6"/>
                    <a:pt x="0" y="7"/>
                  </a:cubicBezTo>
                  <a:cubicBezTo>
                    <a:pt x="0" y="10"/>
                    <a:pt x="6" y="10"/>
                    <a:pt x="9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3" name="Полилиния 243"/>
            <p:cNvSpPr>
              <a:spLocks/>
            </p:cNvSpPr>
            <p:nvPr/>
          </p:nvSpPr>
          <p:spPr bwMode="auto">
            <a:xfrm>
              <a:off x="76200" y="5475288"/>
              <a:ext cx="38100" cy="31750"/>
            </a:xfrm>
            <a:custGeom>
              <a:avLst/>
              <a:gdLst>
                <a:gd name="T0" fmla="*/ 3 w 12"/>
                <a:gd name="T1" fmla="*/ 10 h 10"/>
                <a:gd name="T2" fmla="*/ 9 w 12"/>
                <a:gd name="T3" fmla="*/ 0 h 10"/>
                <a:gd name="T4" fmla="*/ 3 w 1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0">
                  <a:moveTo>
                    <a:pt x="3" y="10"/>
                  </a:moveTo>
                  <a:cubicBezTo>
                    <a:pt x="6" y="8"/>
                    <a:pt x="12" y="6"/>
                    <a:pt x="9" y="0"/>
                  </a:cubicBezTo>
                  <a:cubicBezTo>
                    <a:pt x="3" y="1"/>
                    <a:pt x="0" y="3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4" name="Полилиния 244"/>
            <p:cNvSpPr>
              <a:spLocks/>
            </p:cNvSpPr>
            <p:nvPr/>
          </p:nvSpPr>
          <p:spPr bwMode="auto">
            <a:xfrm>
              <a:off x="98425" y="5332413"/>
              <a:ext cx="127000" cy="149225"/>
            </a:xfrm>
            <a:custGeom>
              <a:avLst/>
              <a:gdLst>
                <a:gd name="T0" fmla="*/ 17 w 40"/>
                <a:gd name="T1" fmla="*/ 20 h 47"/>
                <a:gd name="T2" fmla="*/ 24 w 40"/>
                <a:gd name="T3" fmla="*/ 29 h 47"/>
                <a:gd name="T4" fmla="*/ 35 w 40"/>
                <a:gd name="T5" fmla="*/ 45 h 47"/>
                <a:gd name="T6" fmla="*/ 39 w 40"/>
                <a:gd name="T7" fmla="*/ 47 h 47"/>
                <a:gd name="T8" fmla="*/ 30 w 40"/>
                <a:gd name="T9" fmla="*/ 33 h 47"/>
                <a:gd name="T10" fmla="*/ 24 w 40"/>
                <a:gd name="T11" fmla="*/ 21 h 47"/>
                <a:gd name="T12" fmla="*/ 14 w 40"/>
                <a:gd name="T13" fmla="*/ 7 h 47"/>
                <a:gd name="T14" fmla="*/ 11 w 40"/>
                <a:gd name="T15" fmla="*/ 10 h 47"/>
                <a:gd name="T16" fmla="*/ 17 w 40"/>
                <a:gd name="T17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17" y="20"/>
                  </a:moveTo>
                  <a:cubicBezTo>
                    <a:pt x="21" y="23"/>
                    <a:pt x="23" y="25"/>
                    <a:pt x="24" y="29"/>
                  </a:cubicBezTo>
                  <a:cubicBezTo>
                    <a:pt x="27" y="26"/>
                    <a:pt x="36" y="42"/>
                    <a:pt x="35" y="45"/>
                  </a:cubicBezTo>
                  <a:cubicBezTo>
                    <a:pt x="37" y="43"/>
                    <a:pt x="37" y="47"/>
                    <a:pt x="39" y="47"/>
                  </a:cubicBezTo>
                  <a:cubicBezTo>
                    <a:pt x="40" y="44"/>
                    <a:pt x="36" y="28"/>
                    <a:pt x="30" y="33"/>
                  </a:cubicBezTo>
                  <a:cubicBezTo>
                    <a:pt x="32" y="27"/>
                    <a:pt x="27" y="26"/>
                    <a:pt x="24" y="21"/>
                  </a:cubicBezTo>
                  <a:cubicBezTo>
                    <a:pt x="21" y="18"/>
                    <a:pt x="14" y="11"/>
                    <a:pt x="14" y="7"/>
                  </a:cubicBezTo>
                  <a:cubicBezTo>
                    <a:pt x="14" y="4"/>
                    <a:pt x="0" y="0"/>
                    <a:pt x="11" y="10"/>
                  </a:cubicBezTo>
                  <a:cubicBezTo>
                    <a:pt x="14" y="14"/>
                    <a:pt x="13" y="16"/>
                    <a:pt x="17" y="2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5" name="Полилиния 245"/>
            <p:cNvSpPr>
              <a:spLocks/>
            </p:cNvSpPr>
            <p:nvPr/>
          </p:nvSpPr>
          <p:spPr bwMode="auto">
            <a:xfrm>
              <a:off x="215900" y="5481638"/>
              <a:ext cx="22225" cy="22225"/>
            </a:xfrm>
            <a:custGeom>
              <a:avLst/>
              <a:gdLst>
                <a:gd name="T0" fmla="*/ 1 w 7"/>
                <a:gd name="T1" fmla="*/ 5 h 7"/>
                <a:gd name="T2" fmla="*/ 7 w 7"/>
                <a:gd name="T3" fmla="*/ 7 h 7"/>
                <a:gd name="T4" fmla="*/ 4 w 7"/>
                <a:gd name="T5" fmla="*/ 4 h 7"/>
                <a:gd name="T6" fmla="*/ 5 w 7"/>
                <a:gd name="T7" fmla="*/ 1 h 7"/>
                <a:gd name="T8" fmla="*/ 4 w 7"/>
                <a:gd name="T9" fmla="*/ 0 h 7"/>
                <a:gd name="T10" fmla="*/ 1 w 7"/>
                <a:gd name="T1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7"/>
                    <a:pt x="7" y="6"/>
                    <a:pt x="7" y="7"/>
                  </a:cubicBezTo>
                  <a:cubicBezTo>
                    <a:pt x="6" y="6"/>
                    <a:pt x="5" y="5"/>
                    <a:pt x="4" y="4"/>
                  </a:cubicBezTo>
                  <a:cubicBezTo>
                    <a:pt x="5" y="4"/>
                    <a:pt x="5" y="3"/>
                    <a:pt x="5" y="1"/>
                  </a:cubicBezTo>
                  <a:cubicBezTo>
                    <a:pt x="3" y="3"/>
                    <a:pt x="3" y="2"/>
                    <a:pt x="4" y="0"/>
                  </a:cubicBezTo>
                  <a:cubicBezTo>
                    <a:pt x="3" y="0"/>
                    <a:pt x="0" y="5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6" name="Полилиния 246"/>
            <p:cNvSpPr>
              <a:spLocks/>
            </p:cNvSpPr>
            <p:nvPr/>
          </p:nvSpPr>
          <p:spPr bwMode="auto">
            <a:xfrm>
              <a:off x="88900" y="5487988"/>
              <a:ext cx="63500" cy="114300"/>
            </a:xfrm>
            <a:custGeom>
              <a:avLst/>
              <a:gdLst>
                <a:gd name="T0" fmla="*/ 6 w 20"/>
                <a:gd name="T1" fmla="*/ 36 h 36"/>
                <a:gd name="T2" fmla="*/ 6 w 20"/>
                <a:gd name="T3" fmla="*/ 31 h 36"/>
                <a:gd name="T4" fmla="*/ 15 w 20"/>
                <a:gd name="T5" fmla="*/ 27 h 36"/>
                <a:gd name="T6" fmla="*/ 15 w 20"/>
                <a:gd name="T7" fmla="*/ 11 h 36"/>
                <a:gd name="T8" fmla="*/ 20 w 20"/>
                <a:gd name="T9" fmla="*/ 5 h 36"/>
                <a:gd name="T10" fmla="*/ 18 w 20"/>
                <a:gd name="T11" fmla="*/ 0 h 36"/>
                <a:gd name="T12" fmla="*/ 9 w 20"/>
                <a:gd name="T13" fmla="*/ 14 h 36"/>
                <a:gd name="T14" fmla="*/ 2 w 20"/>
                <a:gd name="T15" fmla="*/ 16 h 36"/>
                <a:gd name="T16" fmla="*/ 6 w 20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6">
                  <a:moveTo>
                    <a:pt x="6" y="36"/>
                  </a:moveTo>
                  <a:cubicBezTo>
                    <a:pt x="5" y="35"/>
                    <a:pt x="9" y="30"/>
                    <a:pt x="6" y="31"/>
                  </a:cubicBezTo>
                  <a:cubicBezTo>
                    <a:pt x="7" y="28"/>
                    <a:pt x="12" y="27"/>
                    <a:pt x="15" y="27"/>
                  </a:cubicBezTo>
                  <a:cubicBezTo>
                    <a:pt x="11" y="25"/>
                    <a:pt x="14" y="14"/>
                    <a:pt x="15" y="11"/>
                  </a:cubicBezTo>
                  <a:cubicBezTo>
                    <a:pt x="17" y="9"/>
                    <a:pt x="18" y="7"/>
                    <a:pt x="20" y="5"/>
                  </a:cubicBezTo>
                  <a:cubicBezTo>
                    <a:pt x="19" y="5"/>
                    <a:pt x="18" y="0"/>
                    <a:pt x="18" y="0"/>
                  </a:cubicBezTo>
                  <a:cubicBezTo>
                    <a:pt x="11" y="0"/>
                    <a:pt x="11" y="14"/>
                    <a:pt x="9" y="14"/>
                  </a:cubicBezTo>
                  <a:cubicBezTo>
                    <a:pt x="3" y="19"/>
                    <a:pt x="7" y="16"/>
                    <a:pt x="2" y="16"/>
                  </a:cubicBezTo>
                  <a:cubicBezTo>
                    <a:pt x="3" y="19"/>
                    <a:pt x="0" y="33"/>
                    <a:pt x="6" y="3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7" name="Полилиния 247"/>
            <p:cNvSpPr>
              <a:spLocks/>
            </p:cNvSpPr>
            <p:nvPr/>
          </p:nvSpPr>
          <p:spPr bwMode="auto">
            <a:xfrm>
              <a:off x="2397125" y="6834188"/>
              <a:ext cx="101600" cy="25400"/>
            </a:xfrm>
            <a:custGeom>
              <a:avLst/>
              <a:gdLst>
                <a:gd name="T0" fmla="*/ 28 w 32"/>
                <a:gd name="T1" fmla="*/ 6 h 8"/>
                <a:gd name="T2" fmla="*/ 30 w 32"/>
                <a:gd name="T3" fmla="*/ 8 h 8"/>
                <a:gd name="T4" fmla="*/ 13 w 32"/>
                <a:gd name="T5" fmla="*/ 0 h 8"/>
                <a:gd name="T6" fmla="*/ 0 w 32"/>
                <a:gd name="T7" fmla="*/ 1 h 8"/>
                <a:gd name="T8" fmla="*/ 28 w 32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">
                  <a:moveTo>
                    <a:pt x="28" y="6"/>
                  </a:moveTo>
                  <a:cubicBezTo>
                    <a:pt x="29" y="7"/>
                    <a:pt x="30" y="7"/>
                    <a:pt x="30" y="8"/>
                  </a:cubicBezTo>
                  <a:cubicBezTo>
                    <a:pt x="32" y="4"/>
                    <a:pt x="16" y="0"/>
                    <a:pt x="13" y="0"/>
                  </a:cubicBezTo>
                  <a:cubicBezTo>
                    <a:pt x="9" y="0"/>
                    <a:pt x="0" y="1"/>
                    <a:pt x="0" y="1"/>
                  </a:cubicBezTo>
                  <a:cubicBezTo>
                    <a:pt x="4" y="2"/>
                    <a:pt x="26" y="8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8" name="Полилиния 248"/>
            <p:cNvSpPr>
              <a:spLocks/>
            </p:cNvSpPr>
            <p:nvPr/>
          </p:nvSpPr>
          <p:spPr bwMode="auto">
            <a:xfrm>
              <a:off x="260350" y="5580063"/>
              <a:ext cx="15875" cy="28575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6 h 9"/>
                <a:gd name="T4" fmla="*/ 2 w 5"/>
                <a:gd name="T5" fmla="*/ 1 h 9"/>
                <a:gd name="T6" fmla="*/ 0 w 5"/>
                <a:gd name="T7" fmla="*/ 4 h 9"/>
                <a:gd name="T8" fmla="*/ 5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5" y="8"/>
                    <a:pt x="5" y="7"/>
                    <a:pt x="5" y="6"/>
                  </a:cubicBezTo>
                  <a:cubicBezTo>
                    <a:pt x="5" y="9"/>
                    <a:pt x="2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7"/>
                    <a:pt x="3" y="7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9" name="Полилиния 249"/>
            <p:cNvSpPr>
              <a:spLocks/>
            </p:cNvSpPr>
            <p:nvPr/>
          </p:nvSpPr>
          <p:spPr bwMode="auto">
            <a:xfrm>
              <a:off x="260350" y="5592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0" name="Полилиния 250"/>
            <p:cNvSpPr>
              <a:spLocks/>
            </p:cNvSpPr>
            <p:nvPr/>
          </p:nvSpPr>
          <p:spPr bwMode="auto">
            <a:xfrm>
              <a:off x="161925" y="5894388"/>
              <a:ext cx="104775" cy="174625"/>
            </a:xfrm>
            <a:custGeom>
              <a:avLst/>
              <a:gdLst>
                <a:gd name="T0" fmla="*/ 32 w 33"/>
                <a:gd name="T1" fmla="*/ 0 h 55"/>
                <a:gd name="T2" fmla="*/ 20 w 33"/>
                <a:gd name="T3" fmla="*/ 17 h 55"/>
                <a:gd name="T4" fmla="*/ 6 w 33"/>
                <a:gd name="T5" fmla="*/ 36 h 55"/>
                <a:gd name="T6" fmla="*/ 8 w 33"/>
                <a:gd name="T7" fmla="*/ 38 h 55"/>
                <a:gd name="T8" fmla="*/ 1 w 33"/>
                <a:gd name="T9" fmla="*/ 55 h 55"/>
                <a:gd name="T10" fmla="*/ 12 w 33"/>
                <a:gd name="T11" fmla="*/ 43 h 55"/>
                <a:gd name="T12" fmla="*/ 28 w 33"/>
                <a:gd name="T13" fmla="*/ 24 h 55"/>
                <a:gd name="T14" fmla="*/ 30 w 33"/>
                <a:gd name="T15" fmla="*/ 16 h 55"/>
                <a:gd name="T16" fmla="*/ 32 w 33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55">
                  <a:moveTo>
                    <a:pt x="32" y="0"/>
                  </a:moveTo>
                  <a:cubicBezTo>
                    <a:pt x="28" y="0"/>
                    <a:pt x="23" y="14"/>
                    <a:pt x="20" y="17"/>
                  </a:cubicBezTo>
                  <a:cubicBezTo>
                    <a:pt x="21" y="22"/>
                    <a:pt x="13" y="38"/>
                    <a:pt x="6" y="36"/>
                  </a:cubicBezTo>
                  <a:cubicBezTo>
                    <a:pt x="5" y="38"/>
                    <a:pt x="6" y="39"/>
                    <a:pt x="8" y="38"/>
                  </a:cubicBezTo>
                  <a:cubicBezTo>
                    <a:pt x="1" y="44"/>
                    <a:pt x="0" y="46"/>
                    <a:pt x="1" y="55"/>
                  </a:cubicBezTo>
                  <a:cubicBezTo>
                    <a:pt x="5" y="53"/>
                    <a:pt x="9" y="48"/>
                    <a:pt x="12" y="43"/>
                  </a:cubicBezTo>
                  <a:cubicBezTo>
                    <a:pt x="14" y="40"/>
                    <a:pt x="26" y="23"/>
                    <a:pt x="28" y="24"/>
                  </a:cubicBezTo>
                  <a:cubicBezTo>
                    <a:pt x="28" y="22"/>
                    <a:pt x="30" y="16"/>
                    <a:pt x="30" y="16"/>
                  </a:cubicBezTo>
                  <a:cubicBezTo>
                    <a:pt x="32" y="9"/>
                    <a:pt x="33" y="7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1" name="Полилиния 251"/>
            <p:cNvSpPr>
              <a:spLocks/>
            </p:cNvSpPr>
            <p:nvPr/>
          </p:nvSpPr>
          <p:spPr bwMode="auto">
            <a:xfrm>
              <a:off x="285750" y="56340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2" name="Полилиния 252"/>
            <p:cNvSpPr>
              <a:spLocks/>
            </p:cNvSpPr>
            <p:nvPr/>
          </p:nvSpPr>
          <p:spPr bwMode="auto">
            <a:xfrm>
              <a:off x="285750" y="56340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3" name="Полилиния 253"/>
            <p:cNvSpPr>
              <a:spLocks/>
            </p:cNvSpPr>
            <p:nvPr/>
          </p:nvSpPr>
          <p:spPr bwMode="auto">
            <a:xfrm>
              <a:off x="152400" y="5973763"/>
              <a:ext cx="15875" cy="19050"/>
            </a:xfrm>
            <a:custGeom>
              <a:avLst/>
              <a:gdLst>
                <a:gd name="T0" fmla="*/ 0 w 5"/>
                <a:gd name="T1" fmla="*/ 4 h 6"/>
                <a:gd name="T2" fmla="*/ 1 w 5"/>
                <a:gd name="T3" fmla="*/ 4 h 6"/>
                <a:gd name="T4" fmla="*/ 1 w 5"/>
                <a:gd name="T5" fmla="*/ 4 h 6"/>
                <a:gd name="T6" fmla="*/ 1 w 5"/>
                <a:gd name="T7" fmla="*/ 5 h 6"/>
                <a:gd name="T8" fmla="*/ 4 w 5"/>
                <a:gd name="T9" fmla="*/ 6 h 6"/>
                <a:gd name="T10" fmla="*/ 2 w 5"/>
                <a:gd name="T11" fmla="*/ 0 h 6"/>
                <a:gd name="T12" fmla="*/ 0 w 5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0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3" y="6"/>
                    <a:pt x="4" y="6"/>
                  </a:cubicBezTo>
                  <a:cubicBezTo>
                    <a:pt x="3" y="3"/>
                    <a:pt x="5" y="2"/>
                    <a:pt x="2" y="0"/>
                  </a:cubicBezTo>
                  <a:cubicBezTo>
                    <a:pt x="3" y="2"/>
                    <a:pt x="0" y="2"/>
                    <a:pt x="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4" name="Полилиния 254"/>
            <p:cNvSpPr>
              <a:spLocks/>
            </p:cNvSpPr>
            <p:nvPr/>
          </p:nvSpPr>
          <p:spPr bwMode="auto">
            <a:xfrm>
              <a:off x="276225" y="5624513"/>
              <a:ext cx="9525" cy="12700"/>
            </a:xfrm>
            <a:custGeom>
              <a:avLst/>
              <a:gdLst>
                <a:gd name="T0" fmla="*/ 2 w 3"/>
                <a:gd name="T1" fmla="*/ 4 h 4"/>
                <a:gd name="T2" fmla="*/ 3 w 3"/>
                <a:gd name="T3" fmla="*/ 3 h 4"/>
                <a:gd name="T4" fmla="*/ 2 w 3"/>
                <a:gd name="T5" fmla="*/ 0 h 4"/>
                <a:gd name="T6" fmla="*/ 0 w 3"/>
                <a:gd name="T7" fmla="*/ 2 h 4"/>
                <a:gd name="T8" fmla="*/ 2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2" y="2"/>
                    <a:pt x="2" y="4"/>
                    <a:pt x="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5" name="Полилиния 255"/>
            <p:cNvSpPr>
              <a:spLocks/>
            </p:cNvSpPr>
            <p:nvPr/>
          </p:nvSpPr>
          <p:spPr bwMode="auto">
            <a:xfrm>
              <a:off x="19050" y="5688013"/>
              <a:ext cx="19050" cy="12700"/>
            </a:xfrm>
            <a:custGeom>
              <a:avLst/>
              <a:gdLst>
                <a:gd name="T0" fmla="*/ 3 w 6"/>
                <a:gd name="T1" fmla="*/ 4 h 4"/>
                <a:gd name="T2" fmla="*/ 2 w 6"/>
                <a:gd name="T3" fmla="*/ 0 h 4"/>
                <a:gd name="T4" fmla="*/ 1 w 6"/>
                <a:gd name="T5" fmla="*/ 4 h 4"/>
                <a:gd name="T6" fmla="*/ 3 w 6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6" y="4"/>
                    <a:pt x="1" y="0"/>
                    <a:pt x="2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3" y="1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6" name="Полилиния 256"/>
            <p:cNvSpPr>
              <a:spLocks/>
            </p:cNvSpPr>
            <p:nvPr/>
          </p:nvSpPr>
          <p:spPr bwMode="auto">
            <a:xfrm>
              <a:off x="28575" y="5700713"/>
              <a:ext cx="38100" cy="50800"/>
            </a:xfrm>
            <a:custGeom>
              <a:avLst/>
              <a:gdLst>
                <a:gd name="T0" fmla="*/ 9 w 12"/>
                <a:gd name="T1" fmla="*/ 16 h 16"/>
                <a:gd name="T2" fmla="*/ 7 w 12"/>
                <a:gd name="T3" fmla="*/ 10 h 16"/>
                <a:gd name="T4" fmla="*/ 10 w 12"/>
                <a:gd name="T5" fmla="*/ 10 h 16"/>
                <a:gd name="T6" fmla="*/ 3 w 12"/>
                <a:gd name="T7" fmla="*/ 5 h 16"/>
                <a:gd name="T8" fmla="*/ 5 w 12"/>
                <a:gd name="T9" fmla="*/ 3 h 16"/>
                <a:gd name="T10" fmla="*/ 0 w 12"/>
                <a:gd name="T11" fmla="*/ 3 h 16"/>
                <a:gd name="T12" fmla="*/ 4 w 12"/>
                <a:gd name="T13" fmla="*/ 6 h 16"/>
                <a:gd name="T14" fmla="*/ 3 w 12"/>
                <a:gd name="T15" fmla="*/ 9 h 16"/>
                <a:gd name="T16" fmla="*/ 6 w 12"/>
                <a:gd name="T17" fmla="*/ 10 h 16"/>
                <a:gd name="T18" fmla="*/ 9 w 12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6">
                  <a:moveTo>
                    <a:pt x="9" y="16"/>
                  </a:moveTo>
                  <a:cubicBezTo>
                    <a:pt x="12" y="15"/>
                    <a:pt x="10" y="10"/>
                    <a:pt x="7" y="10"/>
                  </a:cubicBezTo>
                  <a:cubicBezTo>
                    <a:pt x="8" y="8"/>
                    <a:pt x="9" y="10"/>
                    <a:pt x="10" y="10"/>
                  </a:cubicBezTo>
                  <a:cubicBezTo>
                    <a:pt x="8" y="7"/>
                    <a:pt x="6" y="6"/>
                    <a:pt x="3" y="5"/>
                  </a:cubicBezTo>
                  <a:cubicBezTo>
                    <a:pt x="3" y="4"/>
                    <a:pt x="4" y="3"/>
                    <a:pt x="5" y="3"/>
                  </a:cubicBezTo>
                  <a:cubicBezTo>
                    <a:pt x="4" y="0"/>
                    <a:pt x="1" y="3"/>
                    <a:pt x="0" y="3"/>
                  </a:cubicBezTo>
                  <a:cubicBezTo>
                    <a:pt x="0" y="4"/>
                    <a:pt x="2" y="5"/>
                    <a:pt x="4" y="6"/>
                  </a:cubicBezTo>
                  <a:cubicBezTo>
                    <a:pt x="0" y="7"/>
                    <a:pt x="5" y="7"/>
                    <a:pt x="3" y="9"/>
                  </a:cubicBezTo>
                  <a:cubicBezTo>
                    <a:pt x="4" y="9"/>
                    <a:pt x="5" y="9"/>
                    <a:pt x="6" y="10"/>
                  </a:cubicBezTo>
                  <a:cubicBezTo>
                    <a:pt x="3" y="14"/>
                    <a:pt x="8" y="13"/>
                    <a:pt x="9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7" name="Полилиния 257"/>
            <p:cNvSpPr>
              <a:spLocks/>
            </p:cNvSpPr>
            <p:nvPr/>
          </p:nvSpPr>
          <p:spPr bwMode="auto">
            <a:xfrm>
              <a:off x="6350" y="5522913"/>
              <a:ext cx="34925" cy="60325"/>
            </a:xfrm>
            <a:custGeom>
              <a:avLst/>
              <a:gdLst>
                <a:gd name="T0" fmla="*/ 9 w 11"/>
                <a:gd name="T1" fmla="*/ 19 h 19"/>
                <a:gd name="T2" fmla="*/ 9 w 11"/>
                <a:gd name="T3" fmla="*/ 11 h 19"/>
                <a:gd name="T4" fmla="*/ 6 w 11"/>
                <a:gd name="T5" fmla="*/ 7 h 19"/>
                <a:gd name="T6" fmla="*/ 0 w 11"/>
                <a:gd name="T7" fmla="*/ 0 h 19"/>
                <a:gd name="T8" fmla="*/ 0 w 11"/>
                <a:gd name="T9" fmla="*/ 10 h 19"/>
                <a:gd name="T10" fmla="*/ 9 w 11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9">
                  <a:moveTo>
                    <a:pt x="9" y="19"/>
                  </a:moveTo>
                  <a:cubicBezTo>
                    <a:pt x="8" y="15"/>
                    <a:pt x="11" y="14"/>
                    <a:pt x="9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5" y="5"/>
                    <a:pt x="3" y="2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2"/>
                    <a:pt x="3" y="19"/>
                    <a:pt x="9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8" name="Полилиния 258"/>
            <p:cNvSpPr>
              <a:spLocks/>
            </p:cNvSpPr>
            <p:nvPr/>
          </p:nvSpPr>
          <p:spPr bwMode="auto">
            <a:xfrm>
              <a:off x="104775" y="5586413"/>
              <a:ext cx="127000" cy="219075"/>
            </a:xfrm>
            <a:custGeom>
              <a:avLst/>
              <a:gdLst>
                <a:gd name="T0" fmla="*/ 35 w 40"/>
                <a:gd name="T1" fmla="*/ 33 h 69"/>
                <a:gd name="T2" fmla="*/ 36 w 40"/>
                <a:gd name="T3" fmla="*/ 36 h 69"/>
                <a:gd name="T4" fmla="*/ 32 w 40"/>
                <a:gd name="T5" fmla="*/ 18 h 69"/>
                <a:gd name="T6" fmla="*/ 27 w 40"/>
                <a:gd name="T7" fmla="*/ 5 h 69"/>
                <a:gd name="T8" fmla="*/ 13 w 40"/>
                <a:gd name="T9" fmla="*/ 28 h 69"/>
                <a:gd name="T10" fmla="*/ 9 w 40"/>
                <a:gd name="T11" fmla="*/ 46 h 69"/>
                <a:gd name="T12" fmla="*/ 2 w 40"/>
                <a:gd name="T13" fmla="*/ 40 h 69"/>
                <a:gd name="T14" fmla="*/ 8 w 40"/>
                <a:gd name="T15" fmla="*/ 69 h 69"/>
                <a:gd name="T16" fmla="*/ 9 w 40"/>
                <a:gd name="T17" fmla="*/ 64 h 69"/>
                <a:gd name="T18" fmla="*/ 12 w 40"/>
                <a:gd name="T19" fmla="*/ 64 h 69"/>
                <a:gd name="T20" fmla="*/ 6 w 40"/>
                <a:gd name="T21" fmla="*/ 61 h 69"/>
                <a:gd name="T22" fmla="*/ 21 w 40"/>
                <a:gd name="T23" fmla="*/ 41 h 69"/>
                <a:gd name="T24" fmla="*/ 35 w 40"/>
                <a:gd name="T25" fmla="*/ 3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69">
                  <a:moveTo>
                    <a:pt x="35" y="33"/>
                  </a:moveTo>
                  <a:cubicBezTo>
                    <a:pt x="33" y="34"/>
                    <a:pt x="33" y="35"/>
                    <a:pt x="36" y="36"/>
                  </a:cubicBezTo>
                  <a:cubicBezTo>
                    <a:pt x="38" y="29"/>
                    <a:pt x="32" y="25"/>
                    <a:pt x="32" y="18"/>
                  </a:cubicBezTo>
                  <a:cubicBezTo>
                    <a:pt x="33" y="12"/>
                    <a:pt x="40" y="0"/>
                    <a:pt x="27" y="5"/>
                  </a:cubicBezTo>
                  <a:cubicBezTo>
                    <a:pt x="33" y="12"/>
                    <a:pt x="19" y="29"/>
                    <a:pt x="13" y="28"/>
                  </a:cubicBezTo>
                  <a:cubicBezTo>
                    <a:pt x="16" y="34"/>
                    <a:pt x="15" y="39"/>
                    <a:pt x="9" y="46"/>
                  </a:cubicBezTo>
                  <a:cubicBezTo>
                    <a:pt x="5" y="42"/>
                    <a:pt x="7" y="41"/>
                    <a:pt x="2" y="40"/>
                  </a:cubicBezTo>
                  <a:cubicBezTo>
                    <a:pt x="2" y="50"/>
                    <a:pt x="0" y="61"/>
                    <a:pt x="8" y="69"/>
                  </a:cubicBezTo>
                  <a:cubicBezTo>
                    <a:pt x="9" y="68"/>
                    <a:pt x="9" y="66"/>
                    <a:pt x="9" y="64"/>
                  </a:cubicBezTo>
                  <a:cubicBezTo>
                    <a:pt x="14" y="68"/>
                    <a:pt x="9" y="63"/>
                    <a:pt x="12" y="64"/>
                  </a:cubicBezTo>
                  <a:cubicBezTo>
                    <a:pt x="10" y="63"/>
                    <a:pt x="8" y="62"/>
                    <a:pt x="6" y="61"/>
                  </a:cubicBezTo>
                  <a:cubicBezTo>
                    <a:pt x="13" y="52"/>
                    <a:pt x="17" y="50"/>
                    <a:pt x="21" y="41"/>
                  </a:cubicBezTo>
                  <a:cubicBezTo>
                    <a:pt x="24" y="35"/>
                    <a:pt x="28" y="26"/>
                    <a:pt x="35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9" name="Полилиния 259"/>
            <p:cNvSpPr>
              <a:spLocks/>
            </p:cNvSpPr>
            <p:nvPr/>
          </p:nvSpPr>
          <p:spPr bwMode="auto">
            <a:xfrm>
              <a:off x="161925" y="6027738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0" name="Полилиния 260"/>
            <p:cNvSpPr>
              <a:spLocks/>
            </p:cNvSpPr>
            <p:nvPr/>
          </p:nvSpPr>
          <p:spPr bwMode="auto">
            <a:xfrm>
              <a:off x="152400" y="5995988"/>
              <a:ext cx="34925" cy="22225"/>
            </a:xfrm>
            <a:custGeom>
              <a:avLst/>
              <a:gdLst>
                <a:gd name="T0" fmla="*/ 4 w 11"/>
                <a:gd name="T1" fmla="*/ 7 h 7"/>
                <a:gd name="T2" fmla="*/ 0 w 11"/>
                <a:gd name="T3" fmla="*/ 0 h 7"/>
                <a:gd name="T4" fmla="*/ 4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4" y="7"/>
                  </a:moveTo>
                  <a:cubicBezTo>
                    <a:pt x="11" y="3"/>
                    <a:pt x="2" y="0"/>
                    <a:pt x="0" y="0"/>
                  </a:cubicBezTo>
                  <a:cubicBezTo>
                    <a:pt x="0" y="1"/>
                    <a:pt x="3" y="5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1" name="Полилиния 261"/>
            <p:cNvSpPr>
              <a:spLocks/>
            </p:cNvSpPr>
            <p:nvPr/>
          </p:nvSpPr>
          <p:spPr bwMode="auto">
            <a:xfrm>
              <a:off x="25400" y="5345113"/>
              <a:ext cx="44450" cy="50800"/>
            </a:xfrm>
            <a:custGeom>
              <a:avLst/>
              <a:gdLst>
                <a:gd name="T0" fmla="*/ 14 w 14"/>
                <a:gd name="T1" fmla="*/ 13 h 16"/>
                <a:gd name="T2" fmla="*/ 13 w 14"/>
                <a:gd name="T3" fmla="*/ 14 h 16"/>
                <a:gd name="T4" fmla="*/ 0 w 14"/>
                <a:gd name="T5" fmla="*/ 4 h 16"/>
                <a:gd name="T6" fmla="*/ 13 w 14"/>
                <a:gd name="T7" fmla="*/ 16 h 16"/>
                <a:gd name="T8" fmla="*/ 14 w 14"/>
                <a:gd name="T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14" y="13"/>
                  </a:moveTo>
                  <a:cubicBezTo>
                    <a:pt x="14" y="13"/>
                    <a:pt x="13" y="14"/>
                    <a:pt x="13" y="14"/>
                  </a:cubicBezTo>
                  <a:cubicBezTo>
                    <a:pt x="10" y="8"/>
                    <a:pt x="10" y="0"/>
                    <a:pt x="0" y="4"/>
                  </a:cubicBezTo>
                  <a:cubicBezTo>
                    <a:pt x="0" y="9"/>
                    <a:pt x="9" y="13"/>
                    <a:pt x="13" y="16"/>
                  </a:cubicBezTo>
                  <a:cubicBezTo>
                    <a:pt x="14" y="15"/>
                    <a:pt x="14" y="14"/>
                    <a:pt x="14" y="1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2" name="Полилиния 262"/>
            <p:cNvSpPr>
              <a:spLocks/>
            </p:cNvSpPr>
            <p:nvPr/>
          </p:nvSpPr>
          <p:spPr bwMode="auto">
            <a:xfrm>
              <a:off x="285750" y="564038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3" name="Полилиния 263"/>
            <p:cNvSpPr>
              <a:spLocks/>
            </p:cNvSpPr>
            <p:nvPr/>
          </p:nvSpPr>
          <p:spPr bwMode="auto">
            <a:xfrm>
              <a:off x="9525" y="5402263"/>
              <a:ext cx="50800" cy="53975"/>
            </a:xfrm>
            <a:custGeom>
              <a:avLst/>
              <a:gdLst>
                <a:gd name="T0" fmla="*/ 11 w 16"/>
                <a:gd name="T1" fmla="*/ 16 h 17"/>
                <a:gd name="T2" fmla="*/ 15 w 16"/>
                <a:gd name="T3" fmla="*/ 12 h 17"/>
                <a:gd name="T4" fmla="*/ 11 w 16"/>
                <a:gd name="T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11" y="16"/>
                  </a:moveTo>
                  <a:cubicBezTo>
                    <a:pt x="12" y="16"/>
                    <a:pt x="16" y="17"/>
                    <a:pt x="15" y="12"/>
                  </a:cubicBezTo>
                  <a:cubicBezTo>
                    <a:pt x="12" y="0"/>
                    <a:pt x="0" y="15"/>
                    <a:pt x="11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4" name="Полилиния 264"/>
            <p:cNvSpPr>
              <a:spLocks/>
            </p:cNvSpPr>
            <p:nvPr/>
          </p:nvSpPr>
          <p:spPr bwMode="auto">
            <a:xfrm>
              <a:off x="15875" y="5395913"/>
              <a:ext cx="28575" cy="28575"/>
            </a:xfrm>
            <a:custGeom>
              <a:avLst/>
              <a:gdLst>
                <a:gd name="T0" fmla="*/ 0 w 9"/>
                <a:gd name="T1" fmla="*/ 7 h 9"/>
                <a:gd name="T2" fmla="*/ 9 w 9"/>
                <a:gd name="T3" fmla="*/ 7 h 9"/>
                <a:gd name="T4" fmla="*/ 4 w 9"/>
                <a:gd name="T5" fmla="*/ 0 h 9"/>
                <a:gd name="T6" fmla="*/ 0 w 9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0" y="7"/>
                  </a:moveTo>
                  <a:cubicBezTo>
                    <a:pt x="3" y="9"/>
                    <a:pt x="7" y="7"/>
                    <a:pt x="9" y="7"/>
                  </a:cubicBezTo>
                  <a:cubicBezTo>
                    <a:pt x="7" y="5"/>
                    <a:pt x="6" y="3"/>
                    <a:pt x="4" y="0"/>
                  </a:cubicBezTo>
                  <a:cubicBezTo>
                    <a:pt x="1" y="1"/>
                    <a:pt x="1" y="5"/>
                    <a:pt x="0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5" name="Полилиния 265"/>
            <p:cNvSpPr>
              <a:spLocks/>
            </p:cNvSpPr>
            <p:nvPr/>
          </p:nvSpPr>
          <p:spPr bwMode="auto">
            <a:xfrm>
              <a:off x="3175" y="5268913"/>
              <a:ext cx="57150" cy="139700"/>
            </a:xfrm>
            <a:custGeom>
              <a:avLst/>
              <a:gdLst>
                <a:gd name="T0" fmla="*/ 1 w 18"/>
                <a:gd name="T1" fmla="*/ 23 h 44"/>
                <a:gd name="T2" fmla="*/ 1 w 18"/>
                <a:gd name="T3" fmla="*/ 44 h 44"/>
                <a:gd name="T4" fmla="*/ 2 w 18"/>
                <a:gd name="T5" fmla="*/ 44 h 44"/>
                <a:gd name="T6" fmla="*/ 4 w 18"/>
                <a:gd name="T7" fmla="*/ 33 h 44"/>
                <a:gd name="T8" fmla="*/ 5 w 18"/>
                <a:gd name="T9" fmla="*/ 23 h 44"/>
                <a:gd name="T10" fmla="*/ 4 w 18"/>
                <a:gd name="T11" fmla="*/ 13 h 44"/>
                <a:gd name="T12" fmla="*/ 15 w 18"/>
                <a:gd name="T13" fmla="*/ 9 h 44"/>
                <a:gd name="T14" fmla="*/ 17 w 18"/>
                <a:gd name="T15" fmla="*/ 12 h 44"/>
                <a:gd name="T16" fmla="*/ 18 w 18"/>
                <a:gd name="T17" fmla="*/ 7 h 44"/>
                <a:gd name="T18" fmla="*/ 10 w 18"/>
                <a:gd name="T19" fmla="*/ 1 h 44"/>
                <a:gd name="T20" fmla="*/ 1 w 18"/>
                <a:gd name="T21" fmla="*/ 2 h 44"/>
                <a:gd name="T22" fmla="*/ 1 w 18"/>
                <a:gd name="T23" fmla="*/ 20 h 44"/>
                <a:gd name="T24" fmla="*/ 1 w 18"/>
                <a:gd name="T25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4">
                  <a:moveTo>
                    <a:pt x="1" y="23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4" y="41"/>
                    <a:pt x="0" y="36"/>
                    <a:pt x="4" y="33"/>
                  </a:cubicBezTo>
                  <a:cubicBezTo>
                    <a:pt x="3" y="34"/>
                    <a:pt x="3" y="25"/>
                    <a:pt x="5" y="23"/>
                  </a:cubicBezTo>
                  <a:cubicBezTo>
                    <a:pt x="4" y="24"/>
                    <a:pt x="5" y="15"/>
                    <a:pt x="4" y="13"/>
                  </a:cubicBezTo>
                  <a:cubicBezTo>
                    <a:pt x="7" y="9"/>
                    <a:pt x="10" y="10"/>
                    <a:pt x="15" y="9"/>
                  </a:cubicBezTo>
                  <a:cubicBezTo>
                    <a:pt x="15" y="10"/>
                    <a:pt x="16" y="11"/>
                    <a:pt x="17" y="12"/>
                  </a:cubicBezTo>
                  <a:cubicBezTo>
                    <a:pt x="16" y="11"/>
                    <a:pt x="18" y="9"/>
                    <a:pt x="18" y="7"/>
                  </a:cubicBezTo>
                  <a:cubicBezTo>
                    <a:pt x="14" y="7"/>
                    <a:pt x="12" y="3"/>
                    <a:pt x="10" y="1"/>
                  </a:cubicBezTo>
                  <a:cubicBezTo>
                    <a:pt x="9" y="0"/>
                    <a:pt x="4" y="1"/>
                    <a:pt x="1" y="2"/>
                  </a:cubicBezTo>
                  <a:cubicBezTo>
                    <a:pt x="1" y="20"/>
                    <a:pt x="1" y="20"/>
                    <a:pt x="1" y="20"/>
                  </a:cubicBezTo>
                  <a:lnTo>
                    <a:pt x="1" y="2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6" name="Полилиния 266"/>
            <p:cNvSpPr>
              <a:spLocks/>
            </p:cNvSpPr>
            <p:nvPr/>
          </p:nvSpPr>
          <p:spPr bwMode="auto">
            <a:xfrm>
              <a:off x="1577975" y="68405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7" name="Полилиния 267"/>
            <p:cNvSpPr>
              <a:spLocks/>
            </p:cNvSpPr>
            <p:nvPr/>
          </p:nvSpPr>
          <p:spPr bwMode="auto">
            <a:xfrm>
              <a:off x="250825" y="67643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8" name="Полилиния 268"/>
            <p:cNvSpPr>
              <a:spLocks/>
            </p:cNvSpPr>
            <p:nvPr/>
          </p:nvSpPr>
          <p:spPr bwMode="auto">
            <a:xfrm>
              <a:off x="12700" y="5468938"/>
              <a:ext cx="50800" cy="57150"/>
            </a:xfrm>
            <a:custGeom>
              <a:avLst/>
              <a:gdLst>
                <a:gd name="T0" fmla="*/ 15 w 16"/>
                <a:gd name="T1" fmla="*/ 17 h 18"/>
                <a:gd name="T2" fmla="*/ 12 w 16"/>
                <a:gd name="T3" fmla="*/ 4 h 18"/>
                <a:gd name="T4" fmla="*/ 14 w 16"/>
                <a:gd name="T5" fmla="*/ 7 h 18"/>
                <a:gd name="T6" fmla="*/ 11 w 16"/>
                <a:gd name="T7" fmla="*/ 7 h 18"/>
                <a:gd name="T8" fmla="*/ 8 w 16"/>
                <a:gd name="T9" fmla="*/ 12 h 18"/>
                <a:gd name="T10" fmla="*/ 15 w 16"/>
                <a:gd name="T11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5" y="17"/>
                  </a:moveTo>
                  <a:cubicBezTo>
                    <a:pt x="15" y="17"/>
                    <a:pt x="16" y="0"/>
                    <a:pt x="12" y="4"/>
                  </a:cubicBezTo>
                  <a:cubicBezTo>
                    <a:pt x="11" y="4"/>
                    <a:pt x="13" y="7"/>
                    <a:pt x="14" y="7"/>
                  </a:cubicBezTo>
                  <a:cubicBezTo>
                    <a:pt x="12" y="7"/>
                    <a:pt x="10" y="4"/>
                    <a:pt x="11" y="7"/>
                  </a:cubicBezTo>
                  <a:cubicBezTo>
                    <a:pt x="0" y="0"/>
                    <a:pt x="0" y="12"/>
                    <a:pt x="8" y="12"/>
                  </a:cubicBezTo>
                  <a:cubicBezTo>
                    <a:pt x="3" y="17"/>
                    <a:pt x="15" y="18"/>
                    <a:pt x="15" y="1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9" name="Полилиния 269"/>
            <p:cNvSpPr>
              <a:spLocks/>
            </p:cNvSpPr>
            <p:nvPr/>
          </p:nvSpPr>
          <p:spPr bwMode="auto">
            <a:xfrm>
              <a:off x="317500" y="5830888"/>
              <a:ext cx="12700" cy="12700"/>
            </a:xfrm>
            <a:custGeom>
              <a:avLst/>
              <a:gdLst>
                <a:gd name="T0" fmla="*/ 3 w 4"/>
                <a:gd name="T1" fmla="*/ 4 h 4"/>
                <a:gd name="T2" fmla="*/ 2 w 4"/>
                <a:gd name="T3" fmla="*/ 0 h 4"/>
                <a:gd name="T4" fmla="*/ 0 w 4"/>
                <a:gd name="T5" fmla="*/ 3 h 4"/>
                <a:gd name="T6" fmla="*/ 3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2"/>
                    <a:pt x="3" y="1"/>
                    <a:pt x="2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2" y="2"/>
                    <a:pt x="1" y="4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0" name="Полилиния 270"/>
            <p:cNvSpPr>
              <a:spLocks/>
            </p:cNvSpPr>
            <p:nvPr/>
          </p:nvSpPr>
          <p:spPr bwMode="auto">
            <a:xfrm>
              <a:off x="288925" y="5662613"/>
              <a:ext cx="19050" cy="44450"/>
            </a:xfrm>
            <a:custGeom>
              <a:avLst/>
              <a:gdLst>
                <a:gd name="T0" fmla="*/ 5 w 6"/>
                <a:gd name="T1" fmla="*/ 9 h 14"/>
                <a:gd name="T2" fmla="*/ 2 w 6"/>
                <a:gd name="T3" fmla="*/ 10 h 14"/>
                <a:gd name="T4" fmla="*/ 5 w 6"/>
                <a:gd name="T5" fmla="*/ 14 h 14"/>
                <a:gd name="T6" fmla="*/ 4 w 6"/>
                <a:gd name="T7" fmla="*/ 0 h 14"/>
                <a:gd name="T8" fmla="*/ 2 w 6"/>
                <a:gd name="T9" fmla="*/ 0 h 14"/>
                <a:gd name="T10" fmla="*/ 5 w 6"/>
                <a:gd name="T1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4">
                  <a:moveTo>
                    <a:pt x="5" y="9"/>
                  </a:moveTo>
                  <a:cubicBezTo>
                    <a:pt x="4" y="10"/>
                    <a:pt x="3" y="10"/>
                    <a:pt x="2" y="10"/>
                  </a:cubicBezTo>
                  <a:cubicBezTo>
                    <a:pt x="2" y="12"/>
                    <a:pt x="3" y="13"/>
                    <a:pt x="5" y="14"/>
                  </a:cubicBezTo>
                  <a:cubicBezTo>
                    <a:pt x="6" y="10"/>
                    <a:pt x="6" y="4"/>
                    <a:pt x="4" y="0"/>
                  </a:cubicBezTo>
                  <a:cubicBezTo>
                    <a:pt x="3" y="0"/>
                    <a:pt x="3" y="3"/>
                    <a:pt x="2" y="0"/>
                  </a:cubicBezTo>
                  <a:cubicBezTo>
                    <a:pt x="0" y="2"/>
                    <a:pt x="2" y="9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1" name="Полилиния 271"/>
            <p:cNvSpPr>
              <a:spLocks/>
            </p:cNvSpPr>
            <p:nvPr/>
          </p:nvSpPr>
          <p:spPr bwMode="auto">
            <a:xfrm>
              <a:off x="285750" y="563721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2" name="Полилиния 272"/>
            <p:cNvSpPr>
              <a:spLocks/>
            </p:cNvSpPr>
            <p:nvPr/>
          </p:nvSpPr>
          <p:spPr bwMode="auto">
            <a:xfrm>
              <a:off x="320675" y="5849938"/>
              <a:ext cx="31750" cy="92075"/>
            </a:xfrm>
            <a:custGeom>
              <a:avLst/>
              <a:gdLst>
                <a:gd name="T0" fmla="*/ 3 w 10"/>
                <a:gd name="T1" fmla="*/ 10 h 29"/>
                <a:gd name="T2" fmla="*/ 5 w 10"/>
                <a:gd name="T3" fmla="*/ 26 h 29"/>
                <a:gd name="T4" fmla="*/ 6 w 10"/>
                <a:gd name="T5" fmla="*/ 27 h 29"/>
                <a:gd name="T6" fmla="*/ 8 w 10"/>
                <a:gd name="T7" fmla="*/ 29 h 29"/>
                <a:gd name="T8" fmla="*/ 7 w 10"/>
                <a:gd name="T9" fmla="*/ 17 h 29"/>
                <a:gd name="T10" fmla="*/ 5 w 10"/>
                <a:gd name="T11" fmla="*/ 2 h 29"/>
                <a:gd name="T12" fmla="*/ 3 w 10"/>
                <a:gd name="T13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3" y="10"/>
                  </a:moveTo>
                  <a:cubicBezTo>
                    <a:pt x="7" y="13"/>
                    <a:pt x="4" y="22"/>
                    <a:pt x="5" y="26"/>
                  </a:cubicBezTo>
                  <a:cubicBezTo>
                    <a:pt x="6" y="23"/>
                    <a:pt x="8" y="27"/>
                    <a:pt x="6" y="27"/>
                  </a:cubicBezTo>
                  <a:cubicBezTo>
                    <a:pt x="6" y="28"/>
                    <a:pt x="7" y="27"/>
                    <a:pt x="8" y="29"/>
                  </a:cubicBezTo>
                  <a:cubicBezTo>
                    <a:pt x="9" y="29"/>
                    <a:pt x="10" y="14"/>
                    <a:pt x="7" y="17"/>
                  </a:cubicBezTo>
                  <a:cubicBezTo>
                    <a:pt x="7" y="13"/>
                    <a:pt x="9" y="3"/>
                    <a:pt x="5" y="2"/>
                  </a:cubicBezTo>
                  <a:cubicBezTo>
                    <a:pt x="0" y="0"/>
                    <a:pt x="3" y="8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3" name="Полилиния 273"/>
            <p:cNvSpPr>
              <a:spLocks/>
            </p:cNvSpPr>
            <p:nvPr/>
          </p:nvSpPr>
          <p:spPr bwMode="auto">
            <a:xfrm>
              <a:off x="152400" y="6710363"/>
              <a:ext cx="25400" cy="28575"/>
            </a:xfrm>
            <a:custGeom>
              <a:avLst/>
              <a:gdLst>
                <a:gd name="T0" fmla="*/ 5 w 8"/>
                <a:gd name="T1" fmla="*/ 8 h 9"/>
                <a:gd name="T2" fmla="*/ 8 w 8"/>
                <a:gd name="T3" fmla="*/ 4 h 9"/>
                <a:gd name="T4" fmla="*/ 1 w 8"/>
                <a:gd name="T5" fmla="*/ 7 h 9"/>
                <a:gd name="T6" fmla="*/ 5 w 8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5" y="8"/>
                  </a:moveTo>
                  <a:cubicBezTo>
                    <a:pt x="3" y="7"/>
                    <a:pt x="4" y="6"/>
                    <a:pt x="8" y="4"/>
                  </a:cubicBezTo>
                  <a:cubicBezTo>
                    <a:pt x="7" y="0"/>
                    <a:pt x="0" y="7"/>
                    <a:pt x="1" y="7"/>
                  </a:cubicBezTo>
                  <a:cubicBezTo>
                    <a:pt x="1" y="9"/>
                    <a:pt x="5" y="8"/>
                    <a:pt x="5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4" name="Полилиния 274"/>
            <p:cNvSpPr>
              <a:spLocks/>
            </p:cNvSpPr>
            <p:nvPr/>
          </p:nvSpPr>
          <p:spPr bwMode="auto">
            <a:xfrm>
              <a:off x="495300" y="6837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5" name="Полилиния 275"/>
            <p:cNvSpPr>
              <a:spLocks/>
            </p:cNvSpPr>
            <p:nvPr/>
          </p:nvSpPr>
          <p:spPr bwMode="auto">
            <a:xfrm>
              <a:off x="1511300" y="65706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6" name="Полилиния 276"/>
            <p:cNvSpPr>
              <a:spLocks/>
            </p:cNvSpPr>
            <p:nvPr/>
          </p:nvSpPr>
          <p:spPr bwMode="auto">
            <a:xfrm>
              <a:off x="1311275" y="6621463"/>
              <a:ext cx="25400" cy="15875"/>
            </a:xfrm>
            <a:custGeom>
              <a:avLst/>
              <a:gdLst>
                <a:gd name="T0" fmla="*/ 8 w 8"/>
                <a:gd name="T1" fmla="*/ 0 h 5"/>
                <a:gd name="T2" fmla="*/ 7 w 8"/>
                <a:gd name="T3" fmla="*/ 1 h 5"/>
                <a:gd name="T4" fmla="*/ 5 w 8"/>
                <a:gd name="T5" fmla="*/ 5 h 5"/>
                <a:gd name="T6" fmla="*/ 7 w 8"/>
                <a:gd name="T7" fmla="*/ 4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0" y="4"/>
                    <a:pt x="5" y="5"/>
                  </a:cubicBezTo>
                  <a:cubicBezTo>
                    <a:pt x="5" y="5"/>
                    <a:pt x="7" y="0"/>
                    <a:pt x="7" y="4"/>
                  </a:cubicBezTo>
                  <a:cubicBezTo>
                    <a:pt x="8" y="3"/>
                    <a:pt x="8" y="1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7" name="Полилиния 277"/>
            <p:cNvSpPr>
              <a:spLocks/>
            </p:cNvSpPr>
            <p:nvPr/>
          </p:nvSpPr>
          <p:spPr bwMode="auto">
            <a:xfrm>
              <a:off x="1257300" y="6627813"/>
              <a:ext cx="31750" cy="41275"/>
            </a:xfrm>
            <a:custGeom>
              <a:avLst/>
              <a:gdLst>
                <a:gd name="T0" fmla="*/ 8 w 10"/>
                <a:gd name="T1" fmla="*/ 0 h 13"/>
                <a:gd name="T2" fmla="*/ 3 w 10"/>
                <a:gd name="T3" fmla="*/ 7 h 13"/>
                <a:gd name="T4" fmla="*/ 0 w 10"/>
                <a:gd name="T5" fmla="*/ 13 h 13"/>
                <a:gd name="T6" fmla="*/ 8 w 1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8" y="0"/>
                  </a:moveTo>
                  <a:cubicBezTo>
                    <a:pt x="5" y="2"/>
                    <a:pt x="5" y="4"/>
                    <a:pt x="3" y="7"/>
                  </a:cubicBezTo>
                  <a:cubicBezTo>
                    <a:pt x="1" y="10"/>
                    <a:pt x="0" y="9"/>
                    <a:pt x="0" y="13"/>
                  </a:cubicBezTo>
                  <a:cubicBezTo>
                    <a:pt x="4" y="12"/>
                    <a:pt x="10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8" name="Полилиния 278"/>
            <p:cNvSpPr>
              <a:spLocks/>
            </p:cNvSpPr>
            <p:nvPr/>
          </p:nvSpPr>
          <p:spPr bwMode="auto">
            <a:xfrm>
              <a:off x="1333500" y="6605588"/>
              <a:ext cx="12700" cy="15875"/>
            </a:xfrm>
            <a:custGeom>
              <a:avLst/>
              <a:gdLst>
                <a:gd name="T0" fmla="*/ 4 w 4"/>
                <a:gd name="T1" fmla="*/ 0 h 5"/>
                <a:gd name="T2" fmla="*/ 0 w 4"/>
                <a:gd name="T3" fmla="*/ 2 h 5"/>
                <a:gd name="T4" fmla="*/ 4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cubicBezTo>
                    <a:pt x="3" y="1"/>
                    <a:pt x="1" y="2"/>
                    <a:pt x="0" y="2"/>
                  </a:cubicBezTo>
                  <a:cubicBezTo>
                    <a:pt x="0" y="5"/>
                    <a:pt x="4" y="1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9" name="Полилиния 279"/>
            <p:cNvSpPr>
              <a:spLocks/>
            </p:cNvSpPr>
            <p:nvPr/>
          </p:nvSpPr>
          <p:spPr bwMode="auto">
            <a:xfrm>
              <a:off x="1076325" y="6767513"/>
              <a:ext cx="28575" cy="31750"/>
            </a:xfrm>
            <a:custGeom>
              <a:avLst/>
              <a:gdLst>
                <a:gd name="T0" fmla="*/ 8 w 9"/>
                <a:gd name="T1" fmla="*/ 0 h 10"/>
                <a:gd name="T2" fmla="*/ 0 w 9"/>
                <a:gd name="T3" fmla="*/ 5 h 10"/>
                <a:gd name="T4" fmla="*/ 1 w 9"/>
                <a:gd name="T5" fmla="*/ 7 h 10"/>
                <a:gd name="T6" fmla="*/ 7 w 9"/>
                <a:gd name="T7" fmla="*/ 8 h 10"/>
                <a:gd name="T8" fmla="*/ 4 w 9"/>
                <a:gd name="T9" fmla="*/ 7 h 10"/>
                <a:gd name="T10" fmla="*/ 8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8" y="0"/>
                  </a:moveTo>
                  <a:cubicBezTo>
                    <a:pt x="6" y="1"/>
                    <a:pt x="1" y="7"/>
                    <a:pt x="0" y="5"/>
                  </a:cubicBezTo>
                  <a:cubicBezTo>
                    <a:pt x="0" y="6"/>
                    <a:pt x="6" y="7"/>
                    <a:pt x="1" y="7"/>
                  </a:cubicBezTo>
                  <a:cubicBezTo>
                    <a:pt x="1" y="10"/>
                    <a:pt x="5" y="7"/>
                    <a:pt x="7" y="8"/>
                  </a:cubicBezTo>
                  <a:cubicBezTo>
                    <a:pt x="6" y="6"/>
                    <a:pt x="6" y="6"/>
                    <a:pt x="4" y="7"/>
                  </a:cubicBezTo>
                  <a:cubicBezTo>
                    <a:pt x="5" y="4"/>
                    <a:pt x="9" y="6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0" name="Полилиния 280"/>
            <p:cNvSpPr>
              <a:spLocks/>
            </p:cNvSpPr>
            <p:nvPr/>
          </p:nvSpPr>
          <p:spPr bwMode="auto">
            <a:xfrm>
              <a:off x="1085850" y="6637338"/>
              <a:ext cx="88900" cy="104775"/>
            </a:xfrm>
            <a:custGeom>
              <a:avLst/>
              <a:gdLst>
                <a:gd name="T0" fmla="*/ 9 w 28"/>
                <a:gd name="T1" fmla="*/ 33 h 33"/>
                <a:gd name="T2" fmla="*/ 26 w 28"/>
                <a:gd name="T3" fmla="*/ 0 h 33"/>
                <a:gd name="T4" fmla="*/ 17 w 28"/>
                <a:gd name="T5" fmla="*/ 11 h 33"/>
                <a:gd name="T6" fmla="*/ 9 w 28"/>
                <a:gd name="T7" fmla="*/ 23 h 33"/>
                <a:gd name="T8" fmla="*/ 11 w 28"/>
                <a:gd name="T9" fmla="*/ 24 h 33"/>
                <a:gd name="T10" fmla="*/ 9 w 28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3">
                  <a:moveTo>
                    <a:pt x="9" y="33"/>
                  </a:moveTo>
                  <a:cubicBezTo>
                    <a:pt x="10" y="20"/>
                    <a:pt x="28" y="12"/>
                    <a:pt x="26" y="0"/>
                  </a:cubicBezTo>
                  <a:cubicBezTo>
                    <a:pt x="23" y="2"/>
                    <a:pt x="17" y="7"/>
                    <a:pt x="17" y="11"/>
                  </a:cubicBezTo>
                  <a:cubicBezTo>
                    <a:pt x="12" y="11"/>
                    <a:pt x="11" y="23"/>
                    <a:pt x="9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1" y="23"/>
                    <a:pt x="0" y="32"/>
                    <a:pt x="9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1" name="Полилиния 281"/>
            <p:cNvSpPr>
              <a:spLocks/>
            </p:cNvSpPr>
            <p:nvPr/>
          </p:nvSpPr>
          <p:spPr bwMode="auto">
            <a:xfrm>
              <a:off x="1184275" y="6650038"/>
              <a:ext cx="38100" cy="63500"/>
            </a:xfrm>
            <a:custGeom>
              <a:avLst/>
              <a:gdLst>
                <a:gd name="T0" fmla="*/ 0 w 12"/>
                <a:gd name="T1" fmla="*/ 14 h 20"/>
                <a:gd name="T2" fmla="*/ 7 w 12"/>
                <a:gd name="T3" fmla="*/ 13 h 20"/>
                <a:gd name="T4" fmla="*/ 12 w 12"/>
                <a:gd name="T5" fmla="*/ 0 h 20"/>
                <a:gd name="T6" fmla="*/ 9 w 12"/>
                <a:gd name="T7" fmla="*/ 0 h 20"/>
                <a:gd name="T8" fmla="*/ 8 w 12"/>
                <a:gd name="T9" fmla="*/ 5 h 20"/>
                <a:gd name="T10" fmla="*/ 6 w 12"/>
                <a:gd name="T11" fmla="*/ 6 h 20"/>
                <a:gd name="T12" fmla="*/ 0 w 12"/>
                <a:gd name="T1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0">
                  <a:moveTo>
                    <a:pt x="0" y="14"/>
                  </a:moveTo>
                  <a:cubicBezTo>
                    <a:pt x="3" y="17"/>
                    <a:pt x="3" y="20"/>
                    <a:pt x="7" y="13"/>
                  </a:cubicBezTo>
                  <a:cubicBezTo>
                    <a:pt x="7" y="11"/>
                    <a:pt x="11" y="5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8" y="5"/>
                    <a:pt x="8" y="5"/>
                  </a:cubicBezTo>
                  <a:cubicBezTo>
                    <a:pt x="7" y="9"/>
                    <a:pt x="7" y="7"/>
                    <a:pt x="6" y="6"/>
                  </a:cubicBezTo>
                  <a:cubicBezTo>
                    <a:pt x="8" y="8"/>
                    <a:pt x="4" y="15"/>
                    <a:pt x="0" y="1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2" name="Полилиния 282"/>
            <p:cNvSpPr>
              <a:spLocks/>
            </p:cNvSpPr>
            <p:nvPr/>
          </p:nvSpPr>
          <p:spPr bwMode="auto">
            <a:xfrm>
              <a:off x="1254125" y="6751638"/>
              <a:ext cx="9525" cy="952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1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3"/>
                    <a:pt x="3" y="3"/>
                    <a:pt x="3" y="1"/>
                  </a:cubicBezTo>
                  <a:cubicBezTo>
                    <a:pt x="2" y="0"/>
                    <a:pt x="0" y="0"/>
                    <a:pt x="0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3" name="Полилиния 283"/>
            <p:cNvSpPr>
              <a:spLocks/>
            </p:cNvSpPr>
            <p:nvPr/>
          </p:nvSpPr>
          <p:spPr bwMode="auto">
            <a:xfrm>
              <a:off x="488950" y="6592888"/>
              <a:ext cx="146050" cy="273050"/>
            </a:xfrm>
            <a:custGeom>
              <a:avLst/>
              <a:gdLst>
                <a:gd name="T0" fmla="*/ 43 w 46"/>
                <a:gd name="T1" fmla="*/ 0 h 86"/>
                <a:gd name="T2" fmla="*/ 39 w 46"/>
                <a:gd name="T3" fmla="*/ 7 h 86"/>
                <a:gd name="T4" fmla="*/ 41 w 46"/>
                <a:gd name="T5" fmla="*/ 11 h 86"/>
                <a:gd name="T6" fmla="*/ 29 w 46"/>
                <a:gd name="T7" fmla="*/ 30 h 86"/>
                <a:gd name="T8" fmla="*/ 19 w 46"/>
                <a:gd name="T9" fmla="*/ 52 h 86"/>
                <a:gd name="T10" fmla="*/ 4 w 46"/>
                <a:gd name="T11" fmla="*/ 77 h 86"/>
                <a:gd name="T12" fmla="*/ 2 w 46"/>
                <a:gd name="T13" fmla="*/ 77 h 86"/>
                <a:gd name="T14" fmla="*/ 2 w 46"/>
                <a:gd name="T15" fmla="*/ 86 h 86"/>
                <a:gd name="T16" fmla="*/ 7 w 46"/>
                <a:gd name="T17" fmla="*/ 74 h 86"/>
                <a:gd name="T18" fmla="*/ 12 w 46"/>
                <a:gd name="T19" fmla="*/ 70 h 86"/>
                <a:gd name="T20" fmla="*/ 20 w 46"/>
                <a:gd name="T21" fmla="*/ 63 h 86"/>
                <a:gd name="T22" fmla="*/ 27 w 46"/>
                <a:gd name="T23" fmla="*/ 46 h 86"/>
                <a:gd name="T24" fmla="*/ 32 w 46"/>
                <a:gd name="T25" fmla="*/ 31 h 86"/>
                <a:gd name="T26" fmla="*/ 34 w 46"/>
                <a:gd name="T27" fmla="*/ 32 h 86"/>
                <a:gd name="T28" fmla="*/ 37 w 46"/>
                <a:gd name="T29" fmla="*/ 21 h 86"/>
                <a:gd name="T30" fmla="*/ 39 w 46"/>
                <a:gd name="T31" fmla="*/ 22 h 86"/>
                <a:gd name="T32" fmla="*/ 44 w 46"/>
                <a:gd name="T33" fmla="*/ 10 h 86"/>
                <a:gd name="T34" fmla="*/ 45 w 46"/>
                <a:gd name="T35" fmla="*/ 1 h 86"/>
                <a:gd name="T36" fmla="*/ 43 w 46"/>
                <a:gd name="T3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86">
                  <a:moveTo>
                    <a:pt x="43" y="0"/>
                  </a:moveTo>
                  <a:cubicBezTo>
                    <a:pt x="40" y="1"/>
                    <a:pt x="43" y="8"/>
                    <a:pt x="39" y="7"/>
                  </a:cubicBezTo>
                  <a:cubicBezTo>
                    <a:pt x="40" y="8"/>
                    <a:pt x="41" y="9"/>
                    <a:pt x="41" y="11"/>
                  </a:cubicBezTo>
                  <a:cubicBezTo>
                    <a:pt x="39" y="8"/>
                    <a:pt x="31" y="27"/>
                    <a:pt x="29" y="30"/>
                  </a:cubicBezTo>
                  <a:cubicBezTo>
                    <a:pt x="28" y="33"/>
                    <a:pt x="24" y="52"/>
                    <a:pt x="19" y="52"/>
                  </a:cubicBezTo>
                  <a:cubicBezTo>
                    <a:pt x="22" y="54"/>
                    <a:pt x="4" y="70"/>
                    <a:pt x="4" y="77"/>
                  </a:cubicBezTo>
                  <a:cubicBezTo>
                    <a:pt x="4" y="77"/>
                    <a:pt x="3" y="77"/>
                    <a:pt x="2" y="77"/>
                  </a:cubicBezTo>
                  <a:cubicBezTo>
                    <a:pt x="0" y="80"/>
                    <a:pt x="2" y="83"/>
                    <a:pt x="2" y="86"/>
                  </a:cubicBezTo>
                  <a:cubicBezTo>
                    <a:pt x="8" y="82"/>
                    <a:pt x="5" y="77"/>
                    <a:pt x="7" y="74"/>
                  </a:cubicBezTo>
                  <a:cubicBezTo>
                    <a:pt x="8" y="72"/>
                    <a:pt x="10" y="71"/>
                    <a:pt x="12" y="70"/>
                  </a:cubicBezTo>
                  <a:cubicBezTo>
                    <a:pt x="15" y="68"/>
                    <a:pt x="18" y="66"/>
                    <a:pt x="20" y="63"/>
                  </a:cubicBezTo>
                  <a:cubicBezTo>
                    <a:pt x="23" y="56"/>
                    <a:pt x="24" y="53"/>
                    <a:pt x="27" y="46"/>
                  </a:cubicBezTo>
                  <a:cubicBezTo>
                    <a:pt x="29" y="41"/>
                    <a:pt x="32" y="35"/>
                    <a:pt x="32" y="31"/>
                  </a:cubicBezTo>
                  <a:cubicBezTo>
                    <a:pt x="33" y="32"/>
                    <a:pt x="33" y="32"/>
                    <a:pt x="34" y="32"/>
                  </a:cubicBezTo>
                  <a:cubicBezTo>
                    <a:pt x="35" y="30"/>
                    <a:pt x="39" y="22"/>
                    <a:pt x="37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38" y="20"/>
                    <a:pt x="42" y="10"/>
                    <a:pt x="44" y="10"/>
                  </a:cubicBezTo>
                  <a:cubicBezTo>
                    <a:pt x="41" y="6"/>
                    <a:pt x="46" y="5"/>
                    <a:pt x="45" y="1"/>
                  </a:cubicBezTo>
                  <a:cubicBezTo>
                    <a:pt x="43" y="1"/>
                    <a:pt x="43" y="3"/>
                    <a:pt x="4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4" name="Полилиния 284"/>
            <p:cNvSpPr>
              <a:spLocks/>
            </p:cNvSpPr>
            <p:nvPr/>
          </p:nvSpPr>
          <p:spPr bwMode="auto">
            <a:xfrm>
              <a:off x="552450" y="6691313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5" name="Полилиния 285"/>
            <p:cNvSpPr>
              <a:spLocks/>
            </p:cNvSpPr>
            <p:nvPr/>
          </p:nvSpPr>
          <p:spPr bwMode="auto">
            <a:xfrm>
              <a:off x="482600" y="685323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6" name="Полилиния 286"/>
            <p:cNvSpPr>
              <a:spLocks/>
            </p:cNvSpPr>
            <p:nvPr/>
          </p:nvSpPr>
          <p:spPr bwMode="auto">
            <a:xfrm>
              <a:off x="1397000" y="6621463"/>
              <a:ext cx="117475" cy="73025"/>
            </a:xfrm>
            <a:custGeom>
              <a:avLst/>
              <a:gdLst>
                <a:gd name="T0" fmla="*/ 37 w 37"/>
                <a:gd name="T1" fmla="*/ 8 h 23"/>
                <a:gd name="T2" fmla="*/ 24 w 37"/>
                <a:gd name="T3" fmla="*/ 0 h 23"/>
                <a:gd name="T4" fmla="*/ 18 w 37"/>
                <a:gd name="T5" fmla="*/ 1 h 23"/>
                <a:gd name="T6" fmla="*/ 0 w 37"/>
                <a:gd name="T7" fmla="*/ 18 h 23"/>
                <a:gd name="T8" fmla="*/ 6 w 37"/>
                <a:gd name="T9" fmla="*/ 20 h 23"/>
                <a:gd name="T10" fmla="*/ 8 w 37"/>
                <a:gd name="T11" fmla="*/ 17 h 23"/>
                <a:gd name="T12" fmla="*/ 37 w 37"/>
                <a:gd name="T13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3">
                  <a:moveTo>
                    <a:pt x="37" y="8"/>
                  </a:moveTo>
                  <a:cubicBezTo>
                    <a:pt x="31" y="7"/>
                    <a:pt x="17" y="12"/>
                    <a:pt x="24" y="0"/>
                  </a:cubicBezTo>
                  <a:cubicBezTo>
                    <a:pt x="22" y="0"/>
                    <a:pt x="20" y="0"/>
                    <a:pt x="18" y="1"/>
                  </a:cubicBezTo>
                  <a:cubicBezTo>
                    <a:pt x="20" y="6"/>
                    <a:pt x="3" y="16"/>
                    <a:pt x="0" y="18"/>
                  </a:cubicBezTo>
                  <a:cubicBezTo>
                    <a:pt x="4" y="23"/>
                    <a:pt x="10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14" y="21"/>
                    <a:pt x="35" y="14"/>
                    <a:pt x="37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7" name="Полилиния 287"/>
            <p:cNvSpPr>
              <a:spLocks/>
            </p:cNvSpPr>
            <p:nvPr/>
          </p:nvSpPr>
          <p:spPr bwMode="auto">
            <a:xfrm>
              <a:off x="1511300" y="6532563"/>
              <a:ext cx="38100" cy="38100"/>
            </a:xfrm>
            <a:custGeom>
              <a:avLst/>
              <a:gdLst>
                <a:gd name="T0" fmla="*/ 12 w 12"/>
                <a:gd name="T1" fmla="*/ 3 h 12"/>
                <a:gd name="T2" fmla="*/ 9 w 12"/>
                <a:gd name="T3" fmla="*/ 4 h 12"/>
                <a:gd name="T4" fmla="*/ 11 w 12"/>
                <a:gd name="T5" fmla="*/ 2 h 12"/>
                <a:gd name="T6" fmla="*/ 0 w 12"/>
                <a:gd name="T7" fmla="*/ 12 h 12"/>
                <a:gd name="T8" fmla="*/ 11 w 12"/>
                <a:gd name="T9" fmla="*/ 9 h 12"/>
                <a:gd name="T10" fmla="*/ 12 w 12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2">
                  <a:moveTo>
                    <a:pt x="12" y="3"/>
                  </a:moveTo>
                  <a:cubicBezTo>
                    <a:pt x="11" y="3"/>
                    <a:pt x="10" y="4"/>
                    <a:pt x="9" y="4"/>
                  </a:cubicBezTo>
                  <a:cubicBezTo>
                    <a:pt x="10" y="3"/>
                    <a:pt x="10" y="3"/>
                    <a:pt x="11" y="2"/>
                  </a:cubicBezTo>
                  <a:cubicBezTo>
                    <a:pt x="6" y="0"/>
                    <a:pt x="1" y="9"/>
                    <a:pt x="0" y="12"/>
                  </a:cubicBezTo>
                  <a:cubicBezTo>
                    <a:pt x="6" y="11"/>
                    <a:pt x="7" y="12"/>
                    <a:pt x="11" y="9"/>
                  </a:cubicBezTo>
                  <a:cubicBezTo>
                    <a:pt x="12" y="8"/>
                    <a:pt x="9" y="4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8" name="Полилиния 288"/>
            <p:cNvSpPr>
              <a:spLocks/>
            </p:cNvSpPr>
            <p:nvPr/>
          </p:nvSpPr>
          <p:spPr bwMode="auto">
            <a:xfrm>
              <a:off x="1457325" y="6583363"/>
              <a:ext cx="69850" cy="47625"/>
            </a:xfrm>
            <a:custGeom>
              <a:avLst/>
              <a:gdLst>
                <a:gd name="T0" fmla="*/ 22 w 22"/>
                <a:gd name="T1" fmla="*/ 4 h 15"/>
                <a:gd name="T2" fmla="*/ 14 w 22"/>
                <a:gd name="T3" fmla="*/ 3 h 15"/>
                <a:gd name="T4" fmla="*/ 16 w 22"/>
                <a:gd name="T5" fmla="*/ 1 h 15"/>
                <a:gd name="T6" fmla="*/ 7 w 22"/>
                <a:gd name="T7" fmla="*/ 7 h 15"/>
                <a:gd name="T8" fmla="*/ 8 w 22"/>
                <a:gd name="T9" fmla="*/ 9 h 15"/>
                <a:gd name="T10" fmla="*/ 22 w 22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5">
                  <a:moveTo>
                    <a:pt x="22" y="4"/>
                  </a:moveTo>
                  <a:cubicBezTo>
                    <a:pt x="20" y="3"/>
                    <a:pt x="14" y="6"/>
                    <a:pt x="14" y="3"/>
                  </a:cubicBezTo>
                  <a:cubicBezTo>
                    <a:pt x="14" y="2"/>
                    <a:pt x="15" y="1"/>
                    <a:pt x="16" y="1"/>
                  </a:cubicBezTo>
                  <a:cubicBezTo>
                    <a:pt x="16" y="0"/>
                    <a:pt x="7" y="6"/>
                    <a:pt x="7" y="7"/>
                  </a:cubicBezTo>
                  <a:cubicBezTo>
                    <a:pt x="0" y="9"/>
                    <a:pt x="7" y="13"/>
                    <a:pt x="8" y="9"/>
                  </a:cubicBezTo>
                  <a:cubicBezTo>
                    <a:pt x="10" y="15"/>
                    <a:pt x="22" y="9"/>
                    <a:pt x="2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9" name="Полилиния 289"/>
            <p:cNvSpPr>
              <a:spLocks/>
            </p:cNvSpPr>
            <p:nvPr/>
          </p:nvSpPr>
          <p:spPr bwMode="auto">
            <a:xfrm>
              <a:off x="2374900" y="6824663"/>
              <a:ext cx="15875" cy="12700"/>
            </a:xfrm>
            <a:custGeom>
              <a:avLst/>
              <a:gdLst>
                <a:gd name="T0" fmla="*/ 5 w 5"/>
                <a:gd name="T1" fmla="*/ 0 h 4"/>
                <a:gd name="T2" fmla="*/ 0 w 5"/>
                <a:gd name="T3" fmla="*/ 0 h 4"/>
                <a:gd name="T4" fmla="*/ 0 w 5"/>
                <a:gd name="T5" fmla="*/ 3 h 4"/>
                <a:gd name="T6" fmla="*/ 5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3" y="3"/>
                    <a:pt x="5" y="4"/>
                    <a:pt x="5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0" name="Полилиния 290"/>
            <p:cNvSpPr>
              <a:spLocks/>
            </p:cNvSpPr>
            <p:nvPr/>
          </p:nvSpPr>
          <p:spPr bwMode="auto">
            <a:xfrm>
              <a:off x="104775" y="68786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1" name="Полилиния 291"/>
            <p:cNvSpPr>
              <a:spLocks/>
            </p:cNvSpPr>
            <p:nvPr/>
          </p:nvSpPr>
          <p:spPr bwMode="auto">
            <a:xfrm>
              <a:off x="1044575" y="6691313"/>
              <a:ext cx="25400" cy="25400"/>
            </a:xfrm>
            <a:custGeom>
              <a:avLst/>
              <a:gdLst>
                <a:gd name="T0" fmla="*/ 1 w 8"/>
                <a:gd name="T1" fmla="*/ 8 h 8"/>
                <a:gd name="T2" fmla="*/ 3 w 8"/>
                <a:gd name="T3" fmla="*/ 0 h 8"/>
                <a:gd name="T4" fmla="*/ 5 w 8"/>
                <a:gd name="T5" fmla="*/ 1 h 8"/>
                <a:gd name="T6" fmla="*/ 1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1" y="8"/>
                  </a:moveTo>
                  <a:cubicBezTo>
                    <a:pt x="6" y="8"/>
                    <a:pt x="8" y="0"/>
                    <a:pt x="3" y="0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0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2" name="Полилиния 292"/>
            <p:cNvSpPr>
              <a:spLocks/>
            </p:cNvSpPr>
            <p:nvPr/>
          </p:nvSpPr>
          <p:spPr bwMode="auto">
            <a:xfrm>
              <a:off x="1009650" y="6757988"/>
              <a:ext cx="25400" cy="38100"/>
            </a:xfrm>
            <a:custGeom>
              <a:avLst/>
              <a:gdLst>
                <a:gd name="T0" fmla="*/ 5 w 8"/>
                <a:gd name="T1" fmla="*/ 6 h 12"/>
                <a:gd name="T2" fmla="*/ 8 w 8"/>
                <a:gd name="T3" fmla="*/ 1 h 12"/>
                <a:gd name="T4" fmla="*/ 4 w 8"/>
                <a:gd name="T5" fmla="*/ 0 h 12"/>
                <a:gd name="T6" fmla="*/ 4 w 8"/>
                <a:gd name="T7" fmla="*/ 3 h 12"/>
                <a:gd name="T8" fmla="*/ 2 w 8"/>
                <a:gd name="T9" fmla="*/ 1 h 12"/>
                <a:gd name="T10" fmla="*/ 0 w 8"/>
                <a:gd name="T11" fmla="*/ 12 h 12"/>
                <a:gd name="T12" fmla="*/ 2 w 8"/>
                <a:gd name="T13" fmla="*/ 8 h 12"/>
                <a:gd name="T14" fmla="*/ 5 w 8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2">
                  <a:moveTo>
                    <a:pt x="5" y="6"/>
                  </a:moveTo>
                  <a:cubicBezTo>
                    <a:pt x="5" y="1"/>
                    <a:pt x="7" y="4"/>
                    <a:pt x="8" y="1"/>
                  </a:cubicBezTo>
                  <a:cubicBezTo>
                    <a:pt x="6" y="1"/>
                    <a:pt x="5" y="1"/>
                    <a:pt x="4" y="0"/>
                  </a:cubicBezTo>
                  <a:cubicBezTo>
                    <a:pt x="3" y="1"/>
                    <a:pt x="3" y="2"/>
                    <a:pt x="4" y="3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2"/>
                    <a:pt x="0" y="10"/>
                    <a:pt x="0" y="12"/>
                  </a:cubicBezTo>
                  <a:cubicBezTo>
                    <a:pt x="0" y="12"/>
                    <a:pt x="4" y="9"/>
                    <a:pt x="2" y="8"/>
                  </a:cubicBezTo>
                  <a:cubicBezTo>
                    <a:pt x="2" y="7"/>
                    <a:pt x="5" y="9"/>
                    <a:pt x="5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3" name="Полилиния 293"/>
            <p:cNvSpPr>
              <a:spLocks/>
            </p:cNvSpPr>
            <p:nvPr/>
          </p:nvSpPr>
          <p:spPr bwMode="auto">
            <a:xfrm>
              <a:off x="1047750" y="6665913"/>
              <a:ext cx="44450" cy="31750"/>
            </a:xfrm>
            <a:custGeom>
              <a:avLst/>
              <a:gdLst>
                <a:gd name="T0" fmla="*/ 10 w 14"/>
                <a:gd name="T1" fmla="*/ 2 h 10"/>
                <a:gd name="T2" fmla="*/ 7 w 14"/>
                <a:gd name="T3" fmla="*/ 10 h 10"/>
                <a:gd name="T4" fmla="*/ 10 w 14"/>
                <a:gd name="T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0">
                  <a:moveTo>
                    <a:pt x="10" y="2"/>
                  </a:moveTo>
                  <a:cubicBezTo>
                    <a:pt x="10" y="0"/>
                    <a:pt x="0" y="10"/>
                    <a:pt x="7" y="10"/>
                  </a:cubicBezTo>
                  <a:cubicBezTo>
                    <a:pt x="6" y="7"/>
                    <a:pt x="14" y="8"/>
                    <a:pt x="10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4" name="Полилиния 294"/>
            <p:cNvSpPr>
              <a:spLocks/>
            </p:cNvSpPr>
            <p:nvPr/>
          </p:nvSpPr>
          <p:spPr bwMode="auto">
            <a:xfrm>
              <a:off x="993775" y="6796088"/>
              <a:ext cx="15875" cy="19050"/>
            </a:xfrm>
            <a:custGeom>
              <a:avLst/>
              <a:gdLst>
                <a:gd name="T0" fmla="*/ 4 w 5"/>
                <a:gd name="T1" fmla="*/ 2 h 6"/>
                <a:gd name="T2" fmla="*/ 4 w 5"/>
                <a:gd name="T3" fmla="*/ 5 h 6"/>
                <a:gd name="T4" fmla="*/ 4 w 5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4" y="2"/>
                  </a:moveTo>
                  <a:cubicBezTo>
                    <a:pt x="3" y="0"/>
                    <a:pt x="0" y="6"/>
                    <a:pt x="4" y="5"/>
                  </a:cubicBezTo>
                  <a:cubicBezTo>
                    <a:pt x="5" y="3"/>
                    <a:pt x="3" y="2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5" name="Полилиния 295"/>
            <p:cNvSpPr>
              <a:spLocks/>
            </p:cNvSpPr>
            <p:nvPr/>
          </p:nvSpPr>
          <p:spPr bwMode="auto">
            <a:xfrm>
              <a:off x="908050" y="6707188"/>
              <a:ext cx="107950" cy="158750"/>
            </a:xfrm>
            <a:custGeom>
              <a:avLst/>
              <a:gdLst>
                <a:gd name="T0" fmla="*/ 34 w 34"/>
                <a:gd name="T1" fmla="*/ 6 h 50"/>
                <a:gd name="T2" fmla="*/ 30 w 34"/>
                <a:gd name="T3" fmla="*/ 0 h 50"/>
                <a:gd name="T4" fmla="*/ 22 w 34"/>
                <a:gd name="T5" fmla="*/ 7 h 50"/>
                <a:gd name="T6" fmla="*/ 18 w 34"/>
                <a:gd name="T7" fmla="*/ 18 h 50"/>
                <a:gd name="T8" fmla="*/ 11 w 34"/>
                <a:gd name="T9" fmla="*/ 22 h 50"/>
                <a:gd name="T10" fmla="*/ 0 w 34"/>
                <a:gd name="T11" fmla="*/ 46 h 50"/>
                <a:gd name="T12" fmla="*/ 10 w 34"/>
                <a:gd name="T13" fmla="*/ 35 h 50"/>
                <a:gd name="T14" fmla="*/ 11 w 34"/>
                <a:gd name="T15" fmla="*/ 38 h 50"/>
                <a:gd name="T16" fmla="*/ 17 w 34"/>
                <a:gd name="T17" fmla="*/ 21 h 50"/>
                <a:gd name="T18" fmla="*/ 19 w 34"/>
                <a:gd name="T19" fmla="*/ 22 h 50"/>
                <a:gd name="T20" fmla="*/ 34 w 34"/>
                <a:gd name="T21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50">
                  <a:moveTo>
                    <a:pt x="34" y="6"/>
                  </a:moveTo>
                  <a:cubicBezTo>
                    <a:pt x="32" y="2"/>
                    <a:pt x="29" y="6"/>
                    <a:pt x="30" y="0"/>
                  </a:cubicBezTo>
                  <a:cubicBezTo>
                    <a:pt x="29" y="2"/>
                    <a:pt x="25" y="1"/>
                    <a:pt x="22" y="7"/>
                  </a:cubicBezTo>
                  <a:cubicBezTo>
                    <a:pt x="20" y="10"/>
                    <a:pt x="16" y="14"/>
                    <a:pt x="18" y="18"/>
                  </a:cubicBezTo>
                  <a:cubicBezTo>
                    <a:pt x="16" y="18"/>
                    <a:pt x="11" y="23"/>
                    <a:pt x="11" y="22"/>
                  </a:cubicBezTo>
                  <a:cubicBezTo>
                    <a:pt x="11" y="25"/>
                    <a:pt x="3" y="44"/>
                    <a:pt x="0" y="46"/>
                  </a:cubicBezTo>
                  <a:cubicBezTo>
                    <a:pt x="4" y="50"/>
                    <a:pt x="8" y="37"/>
                    <a:pt x="10" y="35"/>
                  </a:cubicBezTo>
                  <a:cubicBezTo>
                    <a:pt x="11" y="36"/>
                    <a:pt x="11" y="37"/>
                    <a:pt x="11" y="38"/>
                  </a:cubicBezTo>
                  <a:cubicBezTo>
                    <a:pt x="14" y="32"/>
                    <a:pt x="13" y="26"/>
                    <a:pt x="17" y="21"/>
                  </a:cubicBezTo>
                  <a:cubicBezTo>
                    <a:pt x="17" y="21"/>
                    <a:pt x="18" y="22"/>
                    <a:pt x="19" y="22"/>
                  </a:cubicBezTo>
                  <a:cubicBezTo>
                    <a:pt x="16" y="21"/>
                    <a:pt x="29" y="4"/>
                    <a:pt x="34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6" name="Полилиния 296"/>
            <p:cNvSpPr>
              <a:spLocks/>
            </p:cNvSpPr>
            <p:nvPr/>
          </p:nvSpPr>
          <p:spPr bwMode="auto">
            <a:xfrm>
              <a:off x="463550" y="6215063"/>
              <a:ext cx="15875" cy="31750"/>
            </a:xfrm>
            <a:custGeom>
              <a:avLst/>
              <a:gdLst>
                <a:gd name="T0" fmla="*/ 1 w 5"/>
                <a:gd name="T1" fmla="*/ 8 h 10"/>
                <a:gd name="T2" fmla="*/ 3 w 5"/>
                <a:gd name="T3" fmla="*/ 10 h 10"/>
                <a:gd name="T4" fmla="*/ 5 w 5"/>
                <a:gd name="T5" fmla="*/ 9 h 10"/>
                <a:gd name="T6" fmla="*/ 0 w 5"/>
                <a:gd name="T7" fmla="*/ 0 h 10"/>
                <a:gd name="T8" fmla="*/ 1 w 5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1" y="8"/>
                  </a:moveTo>
                  <a:cubicBezTo>
                    <a:pt x="1" y="9"/>
                    <a:pt x="3" y="8"/>
                    <a:pt x="3" y="10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4" y="8"/>
                    <a:pt x="4" y="0"/>
                    <a:pt x="0" y="0"/>
                  </a:cubicBezTo>
                  <a:cubicBezTo>
                    <a:pt x="0" y="3"/>
                    <a:pt x="1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7" name="Полилиния 297"/>
            <p:cNvSpPr>
              <a:spLocks/>
            </p:cNvSpPr>
            <p:nvPr/>
          </p:nvSpPr>
          <p:spPr bwMode="auto">
            <a:xfrm>
              <a:off x="441325" y="6148388"/>
              <a:ext cx="31750" cy="25400"/>
            </a:xfrm>
            <a:custGeom>
              <a:avLst/>
              <a:gdLst>
                <a:gd name="T0" fmla="*/ 8 w 10"/>
                <a:gd name="T1" fmla="*/ 8 h 8"/>
                <a:gd name="T2" fmla="*/ 9 w 10"/>
                <a:gd name="T3" fmla="*/ 0 h 8"/>
                <a:gd name="T4" fmla="*/ 1 w 10"/>
                <a:gd name="T5" fmla="*/ 3 h 8"/>
                <a:gd name="T6" fmla="*/ 1 w 10"/>
                <a:gd name="T7" fmla="*/ 6 h 8"/>
                <a:gd name="T8" fmla="*/ 8 w 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8" y="8"/>
                  </a:moveTo>
                  <a:cubicBezTo>
                    <a:pt x="7" y="5"/>
                    <a:pt x="10" y="2"/>
                    <a:pt x="9" y="0"/>
                  </a:cubicBezTo>
                  <a:cubicBezTo>
                    <a:pt x="9" y="0"/>
                    <a:pt x="0" y="5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3" y="3"/>
                    <a:pt x="8" y="6"/>
                    <a:pt x="8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8" name="Полилиния 298"/>
            <p:cNvSpPr>
              <a:spLocks/>
            </p:cNvSpPr>
            <p:nvPr/>
          </p:nvSpPr>
          <p:spPr bwMode="auto">
            <a:xfrm>
              <a:off x="463550" y="6348413"/>
              <a:ext cx="25400" cy="47625"/>
            </a:xfrm>
            <a:custGeom>
              <a:avLst/>
              <a:gdLst>
                <a:gd name="T0" fmla="*/ 6 w 8"/>
                <a:gd name="T1" fmla="*/ 2 h 15"/>
                <a:gd name="T2" fmla="*/ 8 w 8"/>
                <a:gd name="T3" fmla="*/ 2 h 15"/>
                <a:gd name="T4" fmla="*/ 6 w 8"/>
                <a:gd name="T5" fmla="*/ 0 h 15"/>
                <a:gd name="T6" fmla="*/ 0 w 8"/>
                <a:gd name="T7" fmla="*/ 15 h 15"/>
                <a:gd name="T8" fmla="*/ 6 w 8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6" y="2"/>
                  </a:moveTo>
                  <a:cubicBezTo>
                    <a:pt x="6" y="3"/>
                    <a:pt x="7" y="3"/>
                    <a:pt x="8" y="2"/>
                  </a:cubicBezTo>
                  <a:cubicBezTo>
                    <a:pt x="7" y="2"/>
                    <a:pt x="7" y="1"/>
                    <a:pt x="6" y="0"/>
                  </a:cubicBezTo>
                  <a:cubicBezTo>
                    <a:pt x="1" y="3"/>
                    <a:pt x="0" y="9"/>
                    <a:pt x="0" y="15"/>
                  </a:cubicBezTo>
                  <a:cubicBezTo>
                    <a:pt x="3" y="13"/>
                    <a:pt x="5" y="7"/>
                    <a:pt x="6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9" name="Полилиния 299"/>
            <p:cNvSpPr>
              <a:spLocks/>
            </p:cNvSpPr>
            <p:nvPr/>
          </p:nvSpPr>
          <p:spPr bwMode="auto">
            <a:xfrm>
              <a:off x="422275" y="6373813"/>
              <a:ext cx="38100" cy="88900"/>
            </a:xfrm>
            <a:custGeom>
              <a:avLst/>
              <a:gdLst>
                <a:gd name="T0" fmla="*/ 12 w 12"/>
                <a:gd name="T1" fmla="*/ 7 h 28"/>
                <a:gd name="T2" fmla="*/ 6 w 12"/>
                <a:gd name="T3" fmla="*/ 8 h 28"/>
                <a:gd name="T4" fmla="*/ 5 w 12"/>
                <a:gd name="T5" fmla="*/ 9 h 28"/>
                <a:gd name="T6" fmla="*/ 2 w 12"/>
                <a:gd name="T7" fmla="*/ 6 h 28"/>
                <a:gd name="T8" fmla="*/ 4 w 12"/>
                <a:gd name="T9" fmla="*/ 5 h 28"/>
                <a:gd name="T10" fmla="*/ 0 w 12"/>
                <a:gd name="T11" fmla="*/ 0 h 28"/>
                <a:gd name="T12" fmla="*/ 1 w 12"/>
                <a:gd name="T13" fmla="*/ 28 h 28"/>
                <a:gd name="T14" fmla="*/ 12 w 12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8">
                  <a:moveTo>
                    <a:pt x="12" y="7"/>
                  </a:moveTo>
                  <a:cubicBezTo>
                    <a:pt x="10" y="7"/>
                    <a:pt x="8" y="7"/>
                    <a:pt x="6" y="8"/>
                  </a:cubicBezTo>
                  <a:cubicBezTo>
                    <a:pt x="8" y="7"/>
                    <a:pt x="5" y="7"/>
                    <a:pt x="5" y="9"/>
                  </a:cubicBezTo>
                  <a:cubicBezTo>
                    <a:pt x="3" y="9"/>
                    <a:pt x="5" y="6"/>
                    <a:pt x="2" y="6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2" y="4"/>
                    <a:pt x="4" y="0"/>
                    <a:pt x="0" y="0"/>
                  </a:cubicBezTo>
                  <a:cubicBezTo>
                    <a:pt x="2" y="11"/>
                    <a:pt x="2" y="19"/>
                    <a:pt x="1" y="28"/>
                  </a:cubicBezTo>
                  <a:cubicBezTo>
                    <a:pt x="5" y="28"/>
                    <a:pt x="12" y="11"/>
                    <a:pt x="1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0" name="Полилиния 300"/>
            <p:cNvSpPr>
              <a:spLocks/>
            </p:cNvSpPr>
            <p:nvPr/>
          </p:nvSpPr>
          <p:spPr bwMode="auto">
            <a:xfrm>
              <a:off x="469900" y="6132513"/>
              <a:ext cx="12700" cy="12700"/>
            </a:xfrm>
            <a:custGeom>
              <a:avLst/>
              <a:gdLst>
                <a:gd name="T0" fmla="*/ 4 w 4"/>
                <a:gd name="T1" fmla="*/ 1 h 4"/>
                <a:gd name="T2" fmla="*/ 1 w 4"/>
                <a:gd name="T3" fmla="*/ 4 h 4"/>
                <a:gd name="T4" fmla="*/ 4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0" y="0"/>
                    <a:pt x="2" y="2"/>
                    <a:pt x="1" y="4"/>
                  </a:cubicBezTo>
                  <a:cubicBezTo>
                    <a:pt x="3" y="4"/>
                    <a:pt x="4" y="3"/>
                    <a:pt x="4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1" name="Полилиния 301"/>
            <p:cNvSpPr>
              <a:spLocks/>
            </p:cNvSpPr>
            <p:nvPr/>
          </p:nvSpPr>
          <p:spPr bwMode="auto">
            <a:xfrm>
              <a:off x="473075" y="6275388"/>
              <a:ext cx="12700" cy="9525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3 h 3"/>
                <a:gd name="T4" fmla="*/ 2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0" y="1"/>
                    <a:pt x="3" y="2"/>
                    <a:pt x="4" y="3"/>
                  </a:cubicBezTo>
                  <a:cubicBezTo>
                    <a:pt x="4" y="2"/>
                    <a:pt x="2" y="0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2" name="Полилиния 302"/>
            <p:cNvSpPr>
              <a:spLocks/>
            </p:cNvSpPr>
            <p:nvPr/>
          </p:nvSpPr>
          <p:spPr bwMode="auto">
            <a:xfrm>
              <a:off x="654050" y="6034088"/>
              <a:ext cx="22225" cy="25400"/>
            </a:xfrm>
            <a:custGeom>
              <a:avLst/>
              <a:gdLst>
                <a:gd name="T0" fmla="*/ 7 w 7"/>
                <a:gd name="T1" fmla="*/ 0 h 8"/>
                <a:gd name="T2" fmla="*/ 1 w 7"/>
                <a:gd name="T3" fmla="*/ 7 h 8"/>
                <a:gd name="T4" fmla="*/ 4 w 7"/>
                <a:gd name="T5" fmla="*/ 7 h 8"/>
                <a:gd name="T6" fmla="*/ 5 w 7"/>
                <a:gd name="T7" fmla="*/ 2 h 8"/>
                <a:gd name="T8" fmla="*/ 7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4" y="0"/>
                    <a:pt x="0" y="6"/>
                    <a:pt x="1" y="7"/>
                  </a:cubicBezTo>
                  <a:cubicBezTo>
                    <a:pt x="2" y="5"/>
                    <a:pt x="2" y="8"/>
                    <a:pt x="4" y="7"/>
                  </a:cubicBezTo>
                  <a:cubicBezTo>
                    <a:pt x="4" y="7"/>
                    <a:pt x="5" y="4"/>
                    <a:pt x="5" y="2"/>
                  </a:cubicBezTo>
                  <a:cubicBezTo>
                    <a:pt x="7" y="6"/>
                    <a:pt x="7" y="3"/>
                    <a:pt x="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3" name="Полилиния 303"/>
            <p:cNvSpPr>
              <a:spLocks/>
            </p:cNvSpPr>
            <p:nvPr/>
          </p:nvSpPr>
          <p:spPr bwMode="auto">
            <a:xfrm>
              <a:off x="2286000" y="6811963"/>
              <a:ext cx="76200" cy="28575"/>
            </a:xfrm>
            <a:custGeom>
              <a:avLst/>
              <a:gdLst>
                <a:gd name="T0" fmla="*/ 15 w 24"/>
                <a:gd name="T1" fmla="*/ 9 h 9"/>
                <a:gd name="T2" fmla="*/ 24 w 24"/>
                <a:gd name="T3" fmla="*/ 6 h 9"/>
                <a:gd name="T4" fmla="*/ 0 w 24"/>
                <a:gd name="T5" fmla="*/ 3 h 9"/>
                <a:gd name="T6" fmla="*/ 15 w 2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15" y="9"/>
                  </a:moveTo>
                  <a:cubicBezTo>
                    <a:pt x="17" y="6"/>
                    <a:pt x="21" y="7"/>
                    <a:pt x="24" y="6"/>
                  </a:cubicBezTo>
                  <a:cubicBezTo>
                    <a:pt x="21" y="1"/>
                    <a:pt x="5" y="0"/>
                    <a:pt x="0" y="3"/>
                  </a:cubicBezTo>
                  <a:cubicBezTo>
                    <a:pt x="4" y="7"/>
                    <a:pt x="14" y="3"/>
                    <a:pt x="1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4" name="Полилиния 304"/>
            <p:cNvSpPr>
              <a:spLocks/>
            </p:cNvSpPr>
            <p:nvPr/>
          </p:nvSpPr>
          <p:spPr bwMode="auto">
            <a:xfrm>
              <a:off x="781050" y="5834063"/>
              <a:ext cx="34925" cy="114300"/>
            </a:xfrm>
            <a:custGeom>
              <a:avLst/>
              <a:gdLst>
                <a:gd name="T0" fmla="*/ 9 w 11"/>
                <a:gd name="T1" fmla="*/ 0 h 36"/>
                <a:gd name="T2" fmla="*/ 6 w 11"/>
                <a:gd name="T3" fmla="*/ 1 h 36"/>
                <a:gd name="T4" fmla="*/ 0 w 11"/>
                <a:gd name="T5" fmla="*/ 36 h 36"/>
                <a:gd name="T6" fmla="*/ 11 w 11"/>
                <a:gd name="T7" fmla="*/ 10 h 36"/>
                <a:gd name="T8" fmla="*/ 9 w 1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6">
                  <a:moveTo>
                    <a:pt x="9" y="0"/>
                  </a:moveTo>
                  <a:cubicBezTo>
                    <a:pt x="8" y="0"/>
                    <a:pt x="7" y="1"/>
                    <a:pt x="6" y="1"/>
                  </a:cubicBezTo>
                  <a:cubicBezTo>
                    <a:pt x="7" y="13"/>
                    <a:pt x="1" y="24"/>
                    <a:pt x="0" y="36"/>
                  </a:cubicBezTo>
                  <a:cubicBezTo>
                    <a:pt x="6" y="33"/>
                    <a:pt x="9" y="17"/>
                    <a:pt x="11" y="10"/>
                  </a:cubicBezTo>
                  <a:cubicBezTo>
                    <a:pt x="7" y="11"/>
                    <a:pt x="8" y="2"/>
                    <a:pt x="9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5" name="Полилиния 305"/>
            <p:cNvSpPr>
              <a:spLocks/>
            </p:cNvSpPr>
            <p:nvPr/>
          </p:nvSpPr>
          <p:spPr bwMode="auto">
            <a:xfrm>
              <a:off x="485775" y="628491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6" name="Полилиния 306"/>
            <p:cNvSpPr>
              <a:spLocks/>
            </p:cNvSpPr>
            <p:nvPr/>
          </p:nvSpPr>
          <p:spPr bwMode="auto">
            <a:xfrm>
              <a:off x="698500" y="6303963"/>
              <a:ext cx="34925" cy="114300"/>
            </a:xfrm>
            <a:custGeom>
              <a:avLst/>
              <a:gdLst>
                <a:gd name="T0" fmla="*/ 10 w 11"/>
                <a:gd name="T1" fmla="*/ 0 h 36"/>
                <a:gd name="T2" fmla="*/ 5 w 11"/>
                <a:gd name="T3" fmla="*/ 9 h 36"/>
                <a:gd name="T4" fmla="*/ 5 w 11"/>
                <a:gd name="T5" fmla="*/ 17 h 36"/>
                <a:gd name="T6" fmla="*/ 2 w 11"/>
                <a:gd name="T7" fmla="*/ 27 h 36"/>
                <a:gd name="T8" fmla="*/ 3 w 11"/>
                <a:gd name="T9" fmla="*/ 27 h 36"/>
                <a:gd name="T10" fmla="*/ 4 w 11"/>
                <a:gd name="T11" fmla="*/ 25 h 36"/>
                <a:gd name="T12" fmla="*/ 3 w 11"/>
                <a:gd name="T13" fmla="*/ 27 h 36"/>
                <a:gd name="T14" fmla="*/ 8 w 11"/>
                <a:gd name="T15" fmla="*/ 28 h 36"/>
                <a:gd name="T16" fmla="*/ 10 w 11"/>
                <a:gd name="T17" fmla="*/ 18 h 36"/>
                <a:gd name="T18" fmla="*/ 10 w 11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6">
                  <a:moveTo>
                    <a:pt x="10" y="0"/>
                  </a:moveTo>
                  <a:cubicBezTo>
                    <a:pt x="7" y="1"/>
                    <a:pt x="5" y="9"/>
                    <a:pt x="5" y="9"/>
                  </a:cubicBezTo>
                  <a:cubicBezTo>
                    <a:pt x="9" y="11"/>
                    <a:pt x="6" y="16"/>
                    <a:pt x="5" y="17"/>
                  </a:cubicBezTo>
                  <a:cubicBezTo>
                    <a:pt x="0" y="23"/>
                    <a:pt x="2" y="21"/>
                    <a:pt x="2" y="27"/>
                  </a:cubicBezTo>
                  <a:cubicBezTo>
                    <a:pt x="2" y="27"/>
                    <a:pt x="2" y="27"/>
                    <a:pt x="3" y="27"/>
                  </a:cubicBezTo>
                  <a:cubicBezTo>
                    <a:pt x="3" y="26"/>
                    <a:pt x="3" y="25"/>
                    <a:pt x="4" y="25"/>
                  </a:cubicBezTo>
                  <a:cubicBezTo>
                    <a:pt x="4" y="26"/>
                    <a:pt x="4" y="27"/>
                    <a:pt x="3" y="27"/>
                  </a:cubicBezTo>
                  <a:cubicBezTo>
                    <a:pt x="2" y="30"/>
                    <a:pt x="5" y="36"/>
                    <a:pt x="8" y="28"/>
                  </a:cubicBezTo>
                  <a:cubicBezTo>
                    <a:pt x="9" y="24"/>
                    <a:pt x="8" y="19"/>
                    <a:pt x="10" y="18"/>
                  </a:cubicBezTo>
                  <a:cubicBezTo>
                    <a:pt x="9" y="12"/>
                    <a:pt x="11" y="6"/>
                    <a:pt x="1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7" name="Полилиния 307"/>
            <p:cNvSpPr>
              <a:spLocks/>
            </p:cNvSpPr>
            <p:nvPr/>
          </p:nvSpPr>
          <p:spPr bwMode="auto">
            <a:xfrm>
              <a:off x="257175" y="687228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8" name="Полилиния 308"/>
            <p:cNvSpPr>
              <a:spLocks/>
            </p:cNvSpPr>
            <p:nvPr/>
          </p:nvSpPr>
          <p:spPr bwMode="auto">
            <a:xfrm>
              <a:off x="723900" y="6113463"/>
              <a:ext cx="12700" cy="12700"/>
            </a:xfrm>
            <a:custGeom>
              <a:avLst/>
              <a:gdLst>
                <a:gd name="T0" fmla="*/ 2 w 4"/>
                <a:gd name="T1" fmla="*/ 2 h 4"/>
                <a:gd name="T2" fmla="*/ 1 w 4"/>
                <a:gd name="T3" fmla="*/ 1 h 4"/>
                <a:gd name="T4" fmla="*/ 0 w 4"/>
                <a:gd name="T5" fmla="*/ 3 h 4"/>
                <a:gd name="T6" fmla="*/ 4 w 4"/>
                <a:gd name="T7" fmla="*/ 0 h 4"/>
                <a:gd name="T8" fmla="*/ 2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3" y="4"/>
                    <a:pt x="4" y="2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9" name="Полилиния 309"/>
            <p:cNvSpPr>
              <a:spLocks/>
            </p:cNvSpPr>
            <p:nvPr/>
          </p:nvSpPr>
          <p:spPr bwMode="auto">
            <a:xfrm>
              <a:off x="225425" y="6469063"/>
              <a:ext cx="31750" cy="95250"/>
            </a:xfrm>
            <a:custGeom>
              <a:avLst/>
              <a:gdLst>
                <a:gd name="T0" fmla="*/ 6 w 10"/>
                <a:gd name="T1" fmla="*/ 1 h 30"/>
                <a:gd name="T2" fmla="*/ 0 w 10"/>
                <a:gd name="T3" fmla="*/ 5 h 30"/>
                <a:gd name="T4" fmla="*/ 9 w 10"/>
                <a:gd name="T5" fmla="*/ 17 h 30"/>
                <a:gd name="T6" fmla="*/ 6 w 10"/>
                <a:gd name="T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0">
                  <a:moveTo>
                    <a:pt x="6" y="1"/>
                  </a:moveTo>
                  <a:cubicBezTo>
                    <a:pt x="2" y="0"/>
                    <a:pt x="4" y="6"/>
                    <a:pt x="0" y="5"/>
                  </a:cubicBezTo>
                  <a:cubicBezTo>
                    <a:pt x="2" y="6"/>
                    <a:pt x="7" y="30"/>
                    <a:pt x="9" y="17"/>
                  </a:cubicBezTo>
                  <a:cubicBezTo>
                    <a:pt x="10" y="13"/>
                    <a:pt x="10" y="3"/>
                    <a:pt x="6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0" name="Полилиния 310"/>
            <p:cNvSpPr>
              <a:spLocks/>
            </p:cNvSpPr>
            <p:nvPr/>
          </p:nvSpPr>
          <p:spPr bwMode="auto">
            <a:xfrm>
              <a:off x="485775" y="6837363"/>
              <a:ext cx="9525" cy="0"/>
            </a:xfrm>
            <a:custGeom>
              <a:avLst/>
              <a:gdLst>
                <a:gd name="T0" fmla="*/ 0 w 3"/>
                <a:gd name="T1" fmla="*/ 3 w 3"/>
                <a:gd name="T2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1" name="Полилиния 311"/>
            <p:cNvSpPr>
              <a:spLocks/>
            </p:cNvSpPr>
            <p:nvPr/>
          </p:nvSpPr>
          <p:spPr bwMode="auto">
            <a:xfrm>
              <a:off x="714375" y="6275388"/>
              <a:ext cx="15875" cy="12700"/>
            </a:xfrm>
            <a:custGeom>
              <a:avLst/>
              <a:gdLst>
                <a:gd name="T0" fmla="*/ 1 w 5"/>
                <a:gd name="T1" fmla="*/ 0 h 4"/>
                <a:gd name="T2" fmla="*/ 0 w 5"/>
                <a:gd name="T3" fmla="*/ 4 h 4"/>
                <a:gd name="T4" fmla="*/ 5 w 5"/>
                <a:gd name="T5" fmla="*/ 1 h 4"/>
                <a:gd name="T6" fmla="*/ 1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3" y="3"/>
                    <a:pt x="2" y="1"/>
                    <a:pt x="5" y="1"/>
                  </a:cubicBezTo>
                  <a:cubicBezTo>
                    <a:pt x="4" y="1"/>
                    <a:pt x="2" y="1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2" name="Полилиния 312"/>
            <p:cNvSpPr>
              <a:spLocks/>
            </p:cNvSpPr>
            <p:nvPr/>
          </p:nvSpPr>
          <p:spPr bwMode="auto">
            <a:xfrm>
              <a:off x="685800" y="6408738"/>
              <a:ext cx="28575" cy="31750"/>
            </a:xfrm>
            <a:custGeom>
              <a:avLst/>
              <a:gdLst>
                <a:gd name="T0" fmla="*/ 7 w 9"/>
                <a:gd name="T1" fmla="*/ 5 h 10"/>
                <a:gd name="T2" fmla="*/ 5 w 9"/>
                <a:gd name="T3" fmla="*/ 2 h 10"/>
                <a:gd name="T4" fmla="*/ 2 w 9"/>
                <a:gd name="T5" fmla="*/ 4 h 10"/>
                <a:gd name="T6" fmla="*/ 5 w 9"/>
                <a:gd name="T7" fmla="*/ 5 h 10"/>
                <a:gd name="T8" fmla="*/ 1 w 9"/>
                <a:gd name="T9" fmla="*/ 6 h 10"/>
                <a:gd name="T10" fmla="*/ 7 w 9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7" y="5"/>
                  </a:moveTo>
                  <a:cubicBezTo>
                    <a:pt x="9" y="0"/>
                    <a:pt x="5" y="6"/>
                    <a:pt x="5" y="2"/>
                  </a:cubicBezTo>
                  <a:cubicBezTo>
                    <a:pt x="5" y="3"/>
                    <a:pt x="4" y="4"/>
                    <a:pt x="2" y="4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4" y="5"/>
                    <a:pt x="2" y="6"/>
                    <a:pt x="1" y="6"/>
                  </a:cubicBezTo>
                  <a:cubicBezTo>
                    <a:pt x="0" y="10"/>
                    <a:pt x="6" y="8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3" name="Полилиния 313"/>
            <p:cNvSpPr>
              <a:spLocks/>
            </p:cNvSpPr>
            <p:nvPr/>
          </p:nvSpPr>
          <p:spPr bwMode="auto">
            <a:xfrm>
              <a:off x="371475" y="6507163"/>
              <a:ext cx="38100" cy="50800"/>
            </a:xfrm>
            <a:custGeom>
              <a:avLst/>
              <a:gdLst>
                <a:gd name="T0" fmla="*/ 12 w 12"/>
                <a:gd name="T1" fmla="*/ 3 h 16"/>
                <a:gd name="T2" fmla="*/ 10 w 12"/>
                <a:gd name="T3" fmla="*/ 2 h 16"/>
                <a:gd name="T4" fmla="*/ 3 w 12"/>
                <a:gd name="T5" fmla="*/ 9 h 16"/>
                <a:gd name="T6" fmla="*/ 8 w 12"/>
                <a:gd name="T7" fmla="*/ 14 h 16"/>
                <a:gd name="T8" fmla="*/ 12 w 1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2" y="3"/>
                  </a:moveTo>
                  <a:cubicBezTo>
                    <a:pt x="9" y="0"/>
                    <a:pt x="8" y="0"/>
                    <a:pt x="10" y="2"/>
                  </a:cubicBezTo>
                  <a:cubicBezTo>
                    <a:pt x="10" y="3"/>
                    <a:pt x="4" y="6"/>
                    <a:pt x="3" y="9"/>
                  </a:cubicBezTo>
                  <a:cubicBezTo>
                    <a:pt x="0" y="14"/>
                    <a:pt x="5" y="16"/>
                    <a:pt x="8" y="14"/>
                  </a:cubicBezTo>
                  <a:cubicBezTo>
                    <a:pt x="11" y="13"/>
                    <a:pt x="4" y="5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4" name="Полилиния 314"/>
            <p:cNvSpPr>
              <a:spLocks/>
            </p:cNvSpPr>
            <p:nvPr/>
          </p:nvSpPr>
          <p:spPr bwMode="auto">
            <a:xfrm>
              <a:off x="403225" y="6300788"/>
              <a:ext cx="12700" cy="31750"/>
            </a:xfrm>
            <a:custGeom>
              <a:avLst/>
              <a:gdLst>
                <a:gd name="T0" fmla="*/ 4 w 4"/>
                <a:gd name="T1" fmla="*/ 7 h 10"/>
                <a:gd name="T2" fmla="*/ 3 w 4"/>
                <a:gd name="T3" fmla="*/ 9 h 10"/>
                <a:gd name="T4" fmla="*/ 2 w 4"/>
                <a:gd name="T5" fmla="*/ 0 h 10"/>
                <a:gd name="T6" fmla="*/ 0 w 4"/>
                <a:gd name="T7" fmla="*/ 3 h 10"/>
                <a:gd name="T8" fmla="*/ 2 w 4"/>
                <a:gd name="T9" fmla="*/ 3 h 10"/>
                <a:gd name="T10" fmla="*/ 0 w 4"/>
                <a:gd name="T11" fmla="*/ 4 h 10"/>
                <a:gd name="T12" fmla="*/ 1 w 4"/>
                <a:gd name="T13" fmla="*/ 10 h 10"/>
                <a:gd name="T14" fmla="*/ 4 w 4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0">
                  <a:moveTo>
                    <a:pt x="4" y="7"/>
                  </a:moveTo>
                  <a:cubicBezTo>
                    <a:pt x="3" y="7"/>
                    <a:pt x="3" y="8"/>
                    <a:pt x="3" y="9"/>
                  </a:cubicBezTo>
                  <a:cubicBezTo>
                    <a:pt x="1" y="6"/>
                    <a:pt x="3" y="3"/>
                    <a:pt x="2" y="0"/>
                  </a:cubicBezTo>
                  <a:cubicBezTo>
                    <a:pt x="2" y="0"/>
                    <a:pt x="0" y="3"/>
                    <a:pt x="0" y="3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1" y="4"/>
                    <a:pt x="1" y="5"/>
                    <a:pt x="0" y="4"/>
                  </a:cubicBezTo>
                  <a:cubicBezTo>
                    <a:pt x="1" y="4"/>
                    <a:pt x="1" y="9"/>
                    <a:pt x="1" y="10"/>
                  </a:cubicBezTo>
                  <a:cubicBezTo>
                    <a:pt x="4" y="10"/>
                    <a:pt x="4" y="9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5" name="Полилиния 315"/>
            <p:cNvSpPr>
              <a:spLocks/>
            </p:cNvSpPr>
            <p:nvPr/>
          </p:nvSpPr>
          <p:spPr bwMode="auto">
            <a:xfrm>
              <a:off x="371475" y="6507163"/>
              <a:ext cx="9525" cy="12700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0 h 4"/>
                <a:gd name="T4" fmla="*/ 0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3" y="4"/>
                    <a:pt x="3" y="2"/>
                    <a:pt x="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6" name="Полилиния 316"/>
            <p:cNvSpPr>
              <a:spLocks/>
            </p:cNvSpPr>
            <p:nvPr/>
          </p:nvSpPr>
          <p:spPr bwMode="auto">
            <a:xfrm>
              <a:off x="330200" y="6288088"/>
              <a:ext cx="19050" cy="38100"/>
            </a:xfrm>
            <a:custGeom>
              <a:avLst/>
              <a:gdLst>
                <a:gd name="T0" fmla="*/ 6 w 6"/>
                <a:gd name="T1" fmla="*/ 4 h 12"/>
                <a:gd name="T2" fmla="*/ 2 w 6"/>
                <a:gd name="T3" fmla="*/ 12 h 12"/>
                <a:gd name="T4" fmla="*/ 6 w 6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2">
                  <a:moveTo>
                    <a:pt x="6" y="4"/>
                  </a:moveTo>
                  <a:cubicBezTo>
                    <a:pt x="0" y="0"/>
                    <a:pt x="2" y="9"/>
                    <a:pt x="2" y="12"/>
                  </a:cubicBezTo>
                  <a:cubicBezTo>
                    <a:pt x="4" y="10"/>
                    <a:pt x="5" y="7"/>
                    <a:pt x="6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7" name="Полилиния 317"/>
            <p:cNvSpPr>
              <a:spLocks/>
            </p:cNvSpPr>
            <p:nvPr/>
          </p:nvSpPr>
          <p:spPr bwMode="auto">
            <a:xfrm>
              <a:off x="342900" y="6564313"/>
              <a:ext cx="31750" cy="50800"/>
            </a:xfrm>
            <a:custGeom>
              <a:avLst/>
              <a:gdLst>
                <a:gd name="T0" fmla="*/ 7 w 10"/>
                <a:gd name="T1" fmla="*/ 7 h 16"/>
                <a:gd name="T2" fmla="*/ 6 w 10"/>
                <a:gd name="T3" fmla="*/ 5 h 16"/>
                <a:gd name="T4" fmla="*/ 5 w 10"/>
                <a:gd name="T5" fmla="*/ 15 h 16"/>
                <a:gd name="T6" fmla="*/ 6 w 10"/>
                <a:gd name="T7" fmla="*/ 10 h 16"/>
                <a:gd name="T8" fmla="*/ 7 w 10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7" y="7"/>
                  </a:moveTo>
                  <a:cubicBezTo>
                    <a:pt x="6" y="6"/>
                    <a:pt x="6" y="5"/>
                    <a:pt x="6" y="5"/>
                  </a:cubicBezTo>
                  <a:cubicBezTo>
                    <a:pt x="2" y="8"/>
                    <a:pt x="0" y="12"/>
                    <a:pt x="5" y="15"/>
                  </a:cubicBezTo>
                  <a:cubicBezTo>
                    <a:pt x="6" y="14"/>
                    <a:pt x="7" y="12"/>
                    <a:pt x="6" y="10"/>
                  </a:cubicBezTo>
                  <a:cubicBezTo>
                    <a:pt x="9" y="16"/>
                    <a:pt x="10" y="0"/>
                    <a:pt x="7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8" name="Полилиния 318"/>
            <p:cNvSpPr>
              <a:spLocks/>
            </p:cNvSpPr>
            <p:nvPr/>
          </p:nvSpPr>
          <p:spPr bwMode="auto">
            <a:xfrm>
              <a:off x="269875" y="6367463"/>
              <a:ext cx="25400" cy="66675"/>
            </a:xfrm>
            <a:custGeom>
              <a:avLst/>
              <a:gdLst>
                <a:gd name="T0" fmla="*/ 0 w 8"/>
                <a:gd name="T1" fmla="*/ 19 h 21"/>
                <a:gd name="T2" fmla="*/ 6 w 8"/>
                <a:gd name="T3" fmla="*/ 21 h 21"/>
                <a:gd name="T4" fmla="*/ 6 w 8"/>
                <a:gd name="T5" fmla="*/ 10 h 21"/>
                <a:gd name="T6" fmla="*/ 2 w 8"/>
                <a:gd name="T7" fmla="*/ 3 h 21"/>
                <a:gd name="T8" fmla="*/ 0 w 8"/>
                <a:gd name="T9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1">
                  <a:moveTo>
                    <a:pt x="0" y="19"/>
                  </a:moveTo>
                  <a:cubicBezTo>
                    <a:pt x="2" y="20"/>
                    <a:pt x="4" y="21"/>
                    <a:pt x="6" y="21"/>
                  </a:cubicBezTo>
                  <a:cubicBezTo>
                    <a:pt x="8" y="17"/>
                    <a:pt x="6" y="14"/>
                    <a:pt x="6" y="10"/>
                  </a:cubicBezTo>
                  <a:cubicBezTo>
                    <a:pt x="5" y="0"/>
                    <a:pt x="3" y="10"/>
                    <a:pt x="2" y="3"/>
                  </a:cubicBezTo>
                  <a:cubicBezTo>
                    <a:pt x="2" y="5"/>
                    <a:pt x="4" y="18"/>
                    <a:pt x="0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9" name="Полилиния 319"/>
            <p:cNvSpPr>
              <a:spLocks/>
            </p:cNvSpPr>
            <p:nvPr/>
          </p:nvSpPr>
          <p:spPr bwMode="auto">
            <a:xfrm>
              <a:off x="482600" y="685323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0" name="Полилиния 320"/>
            <p:cNvSpPr>
              <a:spLocks noEditPoints="1"/>
            </p:cNvSpPr>
            <p:nvPr/>
          </p:nvSpPr>
          <p:spPr bwMode="auto">
            <a:xfrm>
              <a:off x="752475" y="6405563"/>
              <a:ext cx="977900" cy="454025"/>
            </a:xfrm>
            <a:custGeom>
              <a:avLst/>
              <a:gdLst>
                <a:gd name="T0" fmla="*/ 23 w 308"/>
                <a:gd name="T1" fmla="*/ 140 h 143"/>
                <a:gd name="T2" fmla="*/ 24 w 308"/>
                <a:gd name="T3" fmla="*/ 142 h 143"/>
                <a:gd name="T4" fmla="*/ 36 w 308"/>
                <a:gd name="T5" fmla="*/ 142 h 143"/>
                <a:gd name="T6" fmla="*/ 42 w 308"/>
                <a:gd name="T7" fmla="*/ 133 h 143"/>
                <a:gd name="T8" fmla="*/ 41 w 308"/>
                <a:gd name="T9" fmla="*/ 130 h 143"/>
                <a:gd name="T10" fmla="*/ 46 w 308"/>
                <a:gd name="T11" fmla="*/ 121 h 143"/>
                <a:gd name="T12" fmla="*/ 54 w 308"/>
                <a:gd name="T13" fmla="*/ 114 h 143"/>
                <a:gd name="T14" fmla="*/ 50 w 308"/>
                <a:gd name="T15" fmla="*/ 106 h 143"/>
                <a:gd name="T16" fmla="*/ 51 w 308"/>
                <a:gd name="T17" fmla="*/ 105 h 143"/>
                <a:gd name="T18" fmla="*/ 61 w 308"/>
                <a:gd name="T19" fmla="*/ 98 h 143"/>
                <a:gd name="T20" fmla="*/ 63 w 308"/>
                <a:gd name="T21" fmla="*/ 99 h 143"/>
                <a:gd name="T22" fmla="*/ 81 w 308"/>
                <a:gd name="T23" fmla="*/ 81 h 143"/>
                <a:gd name="T24" fmla="*/ 112 w 308"/>
                <a:gd name="T25" fmla="*/ 70 h 143"/>
                <a:gd name="T26" fmla="*/ 153 w 308"/>
                <a:gd name="T27" fmla="*/ 52 h 143"/>
                <a:gd name="T28" fmla="*/ 175 w 308"/>
                <a:gd name="T29" fmla="*/ 45 h 143"/>
                <a:gd name="T30" fmla="*/ 187 w 308"/>
                <a:gd name="T31" fmla="*/ 38 h 143"/>
                <a:gd name="T32" fmla="*/ 201 w 308"/>
                <a:gd name="T33" fmla="*/ 38 h 143"/>
                <a:gd name="T34" fmla="*/ 248 w 308"/>
                <a:gd name="T35" fmla="*/ 18 h 143"/>
                <a:gd name="T36" fmla="*/ 259 w 308"/>
                <a:gd name="T37" fmla="*/ 11 h 143"/>
                <a:gd name="T38" fmla="*/ 258 w 308"/>
                <a:gd name="T39" fmla="*/ 12 h 143"/>
                <a:gd name="T40" fmla="*/ 301 w 308"/>
                <a:gd name="T41" fmla="*/ 3 h 143"/>
                <a:gd name="T42" fmla="*/ 307 w 308"/>
                <a:gd name="T43" fmla="*/ 0 h 143"/>
                <a:gd name="T44" fmla="*/ 281 w 308"/>
                <a:gd name="T45" fmla="*/ 4 h 143"/>
                <a:gd name="T46" fmla="*/ 283 w 308"/>
                <a:gd name="T47" fmla="*/ 6 h 143"/>
                <a:gd name="T48" fmla="*/ 280 w 308"/>
                <a:gd name="T49" fmla="*/ 6 h 143"/>
                <a:gd name="T50" fmla="*/ 280 w 308"/>
                <a:gd name="T51" fmla="*/ 8 h 143"/>
                <a:gd name="T52" fmla="*/ 280 w 308"/>
                <a:gd name="T53" fmla="*/ 6 h 143"/>
                <a:gd name="T54" fmla="*/ 263 w 308"/>
                <a:gd name="T55" fmla="*/ 10 h 143"/>
                <a:gd name="T56" fmla="*/ 246 w 308"/>
                <a:gd name="T57" fmla="*/ 13 h 143"/>
                <a:gd name="T58" fmla="*/ 214 w 308"/>
                <a:gd name="T59" fmla="*/ 21 h 143"/>
                <a:gd name="T60" fmla="*/ 210 w 308"/>
                <a:gd name="T61" fmla="*/ 25 h 143"/>
                <a:gd name="T62" fmla="*/ 205 w 308"/>
                <a:gd name="T63" fmla="*/ 29 h 143"/>
                <a:gd name="T64" fmla="*/ 191 w 308"/>
                <a:gd name="T65" fmla="*/ 33 h 143"/>
                <a:gd name="T66" fmla="*/ 165 w 308"/>
                <a:gd name="T67" fmla="*/ 40 h 143"/>
                <a:gd name="T68" fmla="*/ 153 w 308"/>
                <a:gd name="T69" fmla="*/ 42 h 143"/>
                <a:gd name="T70" fmla="*/ 153 w 308"/>
                <a:gd name="T71" fmla="*/ 47 h 143"/>
                <a:gd name="T72" fmla="*/ 142 w 308"/>
                <a:gd name="T73" fmla="*/ 54 h 143"/>
                <a:gd name="T74" fmla="*/ 100 w 308"/>
                <a:gd name="T75" fmla="*/ 65 h 143"/>
                <a:gd name="T76" fmla="*/ 92 w 308"/>
                <a:gd name="T77" fmla="*/ 70 h 143"/>
                <a:gd name="T78" fmla="*/ 83 w 308"/>
                <a:gd name="T79" fmla="*/ 72 h 143"/>
                <a:gd name="T80" fmla="*/ 75 w 308"/>
                <a:gd name="T81" fmla="*/ 78 h 143"/>
                <a:gd name="T82" fmla="*/ 59 w 308"/>
                <a:gd name="T83" fmla="*/ 82 h 143"/>
                <a:gd name="T84" fmla="*/ 39 w 308"/>
                <a:gd name="T85" fmla="*/ 99 h 143"/>
                <a:gd name="T86" fmla="*/ 20 w 308"/>
                <a:gd name="T87" fmla="*/ 119 h 143"/>
                <a:gd name="T88" fmla="*/ 0 w 308"/>
                <a:gd name="T89" fmla="*/ 141 h 143"/>
                <a:gd name="T90" fmla="*/ 0 w 308"/>
                <a:gd name="T91" fmla="*/ 142 h 143"/>
                <a:gd name="T92" fmla="*/ 21 w 308"/>
                <a:gd name="T93" fmla="*/ 142 h 143"/>
                <a:gd name="T94" fmla="*/ 23 w 308"/>
                <a:gd name="T95" fmla="*/ 140 h 143"/>
                <a:gd name="T96" fmla="*/ 49 w 308"/>
                <a:gd name="T97" fmla="*/ 116 h 143"/>
                <a:gd name="T98" fmla="*/ 42 w 308"/>
                <a:gd name="T99" fmla="*/ 118 h 143"/>
                <a:gd name="T100" fmla="*/ 49 w 308"/>
                <a:gd name="T101" fmla="*/ 116 h 143"/>
                <a:gd name="T102" fmla="*/ 36 w 308"/>
                <a:gd name="T103" fmla="*/ 126 h 143"/>
                <a:gd name="T104" fmla="*/ 33 w 308"/>
                <a:gd name="T105" fmla="*/ 126 h 143"/>
                <a:gd name="T106" fmla="*/ 35 w 308"/>
                <a:gd name="T107" fmla="*/ 123 h 143"/>
                <a:gd name="T108" fmla="*/ 34 w 308"/>
                <a:gd name="T109" fmla="*/ 123 h 143"/>
                <a:gd name="T110" fmla="*/ 38 w 308"/>
                <a:gd name="T111" fmla="*/ 121 h 143"/>
                <a:gd name="T112" fmla="*/ 35 w 308"/>
                <a:gd name="T113" fmla="*/ 130 h 143"/>
                <a:gd name="T114" fmla="*/ 34 w 308"/>
                <a:gd name="T115" fmla="*/ 132 h 143"/>
                <a:gd name="T116" fmla="*/ 29 w 308"/>
                <a:gd name="T117" fmla="*/ 137 h 143"/>
                <a:gd name="T118" fmla="*/ 36 w 308"/>
                <a:gd name="T119" fmla="*/ 1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8" h="143">
                  <a:moveTo>
                    <a:pt x="23" y="140"/>
                  </a:moveTo>
                  <a:cubicBezTo>
                    <a:pt x="23" y="141"/>
                    <a:pt x="23" y="141"/>
                    <a:pt x="24" y="142"/>
                  </a:cubicBezTo>
                  <a:cubicBezTo>
                    <a:pt x="36" y="142"/>
                    <a:pt x="36" y="142"/>
                    <a:pt x="36" y="142"/>
                  </a:cubicBezTo>
                  <a:cubicBezTo>
                    <a:pt x="38" y="137"/>
                    <a:pt x="40" y="133"/>
                    <a:pt x="42" y="133"/>
                  </a:cubicBezTo>
                  <a:cubicBezTo>
                    <a:pt x="42" y="132"/>
                    <a:pt x="42" y="131"/>
                    <a:pt x="41" y="130"/>
                  </a:cubicBezTo>
                  <a:cubicBezTo>
                    <a:pt x="44" y="134"/>
                    <a:pt x="48" y="123"/>
                    <a:pt x="46" y="121"/>
                  </a:cubicBezTo>
                  <a:cubicBezTo>
                    <a:pt x="51" y="125"/>
                    <a:pt x="53" y="115"/>
                    <a:pt x="54" y="114"/>
                  </a:cubicBezTo>
                  <a:cubicBezTo>
                    <a:pt x="57" y="110"/>
                    <a:pt x="55" y="110"/>
                    <a:pt x="50" y="106"/>
                  </a:cubicBezTo>
                  <a:cubicBezTo>
                    <a:pt x="51" y="105"/>
                    <a:pt x="54" y="105"/>
                    <a:pt x="51" y="105"/>
                  </a:cubicBezTo>
                  <a:cubicBezTo>
                    <a:pt x="57" y="102"/>
                    <a:pt x="59" y="105"/>
                    <a:pt x="61" y="98"/>
                  </a:cubicBezTo>
                  <a:cubicBezTo>
                    <a:pt x="61" y="99"/>
                    <a:pt x="62" y="99"/>
                    <a:pt x="63" y="99"/>
                  </a:cubicBezTo>
                  <a:cubicBezTo>
                    <a:pt x="58" y="96"/>
                    <a:pt x="81" y="84"/>
                    <a:pt x="81" y="81"/>
                  </a:cubicBezTo>
                  <a:cubicBezTo>
                    <a:pt x="88" y="82"/>
                    <a:pt x="104" y="76"/>
                    <a:pt x="112" y="70"/>
                  </a:cubicBezTo>
                  <a:cubicBezTo>
                    <a:pt x="116" y="67"/>
                    <a:pt x="157" y="65"/>
                    <a:pt x="153" y="52"/>
                  </a:cubicBezTo>
                  <a:cubicBezTo>
                    <a:pt x="153" y="53"/>
                    <a:pt x="172" y="47"/>
                    <a:pt x="175" y="45"/>
                  </a:cubicBezTo>
                  <a:cubicBezTo>
                    <a:pt x="178" y="42"/>
                    <a:pt x="186" y="43"/>
                    <a:pt x="187" y="38"/>
                  </a:cubicBezTo>
                  <a:cubicBezTo>
                    <a:pt x="192" y="38"/>
                    <a:pt x="197" y="40"/>
                    <a:pt x="201" y="38"/>
                  </a:cubicBezTo>
                  <a:cubicBezTo>
                    <a:pt x="213" y="32"/>
                    <a:pt x="239" y="28"/>
                    <a:pt x="248" y="18"/>
                  </a:cubicBezTo>
                  <a:cubicBezTo>
                    <a:pt x="254" y="22"/>
                    <a:pt x="255" y="11"/>
                    <a:pt x="259" y="11"/>
                  </a:cubicBezTo>
                  <a:cubicBezTo>
                    <a:pt x="260" y="12"/>
                    <a:pt x="259" y="12"/>
                    <a:pt x="258" y="12"/>
                  </a:cubicBezTo>
                  <a:cubicBezTo>
                    <a:pt x="265" y="15"/>
                    <a:pt x="298" y="8"/>
                    <a:pt x="301" y="3"/>
                  </a:cubicBezTo>
                  <a:cubicBezTo>
                    <a:pt x="306" y="7"/>
                    <a:pt x="308" y="0"/>
                    <a:pt x="307" y="0"/>
                  </a:cubicBezTo>
                  <a:cubicBezTo>
                    <a:pt x="298" y="1"/>
                    <a:pt x="290" y="2"/>
                    <a:pt x="281" y="4"/>
                  </a:cubicBezTo>
                  <a:cubicBezTo>
                    <a:pt x="282" y="4"/>
                    <a:pt x="282" y="5"/>
                    <a:pt x="283" y="6"/>
                  </a:cubicBezTo>
                  <a:cubicBezTo>
                    <a:pt x="283" y="7"/>
                    <a:pt x="281" y="4"/>
                    <a:pt x="280" y="6"/>
                  </a:cubicBezTo>
                  <a:cubicBezTo>
                    <a:pt x="281" y="7"/>
                    <a:pt x="281" y="7"/>
                    <a:pt x="280" y="8"/>
                  </a:cubicBezTo>
                  <a:cubicBezTo>
                    <a:pt x="279" y="7"/>
                    <a:pt x="279" y="6"/>
                    <a:pt x="280" y="6"/>
                  </a:cubicBezTo>
                  <a:cubicBezTo>
                    <a:pt x="274" y="3"/>
                    <a:pt x="268" y="10"/>
                    <a:pt x="263" y="10"/>
                  </a:cubicBezTo>
                  <a:cubicBezTo>
                    <a:pt x="258" y="9"/>
                    <a:pt x="250" y="10"/>
                    <a:pt x="246" y="13"/>
                  </a:cubicBezTo>
                  <a:cubicBezTo>
                    <a:pt x="243" y="15"/>
                    <a:pt x="214" y="25"/>
                    <a:pt x="214" y="21"/>
                  </a:cubicBezTo>
                  <a:cubicBezTo>
                    <a:pt x="210" y="24"/>
                    <a:pt x="217" y="24"/>
                    <a:pt x="210" y="25"/>
                  </a:cubicBezTo>
                  <a:cubicBezTo>
                    <a:pt x="208" y="25"/>
                    <a:pt x="201" y="24"/>
                    <a:pt x="205" y="29"/>
                  </a:cubicBezTo>
                  <a:cubicBezTo>
                    <a:pt x="202" y="27"/>
                    <a:pt x="191" y="27"/>
                    <a:pt x="191" y="33"/>
                  </a:cubicBezTo>
                  <a:cubicBezTo>
                    <a:pt x="187" y="32"/>
                    <a:pt x="171" y="35"/>
                    <a:pt x="165" y="40"/>
                  </a:cubicBezTo>
                  <a:cubicBezTo>
                    <a:pt x="162" y="42"/>
                    <a:pt x="157" y="42"/>
                    <a:pt x="153" y="42"/>
                  </a:cubicBezTo>
                  <a:cubicBezTo>
                    <a:pt x="152" y="42"/>
                    <a:pt x="154" y="46"/>
                    <a:pt x="153" y="47"/>
                  </a:cubicBezTo>
                  <a:cubicBezTo>
                    <a:pt x="149" y="50"/>
                    <a:pt x="145" y="50"/>
                    <a:pt x="142" y="54"/>
                  </a:cubicBezTo>
                  <a:cubicBezTo>
                    <a:pt x="142" y="53"/>
                    <a:pt x="103" y="65"/>
                    <a:pt x="100" y="65"/>
                  </a:cubicBezTo>
                  <a:cubicBezTo>
                    <a:pt x="96" y="66"/>
                    <a:pt x="94" y="69"/>
                    <a:pt x="92" y="70"/>
                  </a:cubicBezTo>
                  <a:cubicBezTo>
                    <a:pt x="88" y="73"/>
                    <a:pt x="86" y="70"/>
                    <a:pt x="83" y="72"/>
                  </a:cubicBezTo>
                  <a:cubicBezTo>
                    <a:pt x="80" y="73"/>
                    <a:pt x="78" y="77"/>
                    <a:pt x="75" y="78"/>
                  </a:cubicBezTo>
                  <a:cubicBezTo>
                    <a:pt x="70" y="80"/>
                    <a:pt x="64" y="79"/>
                    <a:pt x="59" y="82"/>
                  </a:cubicBezTo>
                  <a:cubicBezTo>
                    <a:pt x="52" y="86"/>
                    <a:pt x="46" y="94"/>
                    <a:pt x="39" y="99"/>
                  </a:cubicBezTo>
                  <a:cubicBezTo>
                    <a:pt x="33" y="106"/>
                    <a:pt x="26" y="112"/>
                    <a:pt x="20" y="119"/>
                  </a:cubicBezTo>
                  <a:cubicBezTo>
                    <a:pt x="17" y="123"/>
                    <a:pt x="3" y="143"/>
                    <a:pt x="0" y="141"/>
                  </a:cubicBezTo>
                  <a:cubicBezTo>
                    <a:pt x="0" y="141"/>
                    <a:pt x="0" y="142"/>
                    <a:pt x="0" y="142"/>
                  </a:cubicBezTo>
                  <a:cubicBezTo>
                    <a:pt x="21" y="142"/>
                    <a:pt x="21" y="142"/>
                    <a:pt x="21" y="142"/>
                  </a:cubicBezTo>
                  <a:cubicBezTo>
                    <a:pt x="22" y="141"/>
                    <a:pt x="23" y="141"/>
                    <a:pt x="23" y="140"/>
                  </a:cubicBezTo>
                  <a:close/>
                  <a:moveTo>
                    <a:pt x="49" y="116"/>
                  </a:moveTo>
                  <a:cubicBezTo>
                    <a:pt x="46" y="115"/>
                    <a:pt x="45" y="118"/>
                    <a:pt x="42" y="118"/>
                  </a:cubicBezTo>
                  <a:cubicBezTo>
                    <a:pt x="43" y="113"/>
                    <a:pt x="50" y="113"/>
                    <a:pt x="49" y="116"/>
                  </a:cubicBezTo>
                  <a:close/>
                  <a:moveTo>
                    <a:pt x="36" y="126"/>
                  </a:moveTo>
                  <a:cubicBezTo>
                    <a:pt x="35" y="126"/>
                    <a:pt x="34" y="126"/>
                    <a:pt x="33" y="126"/>
                  </a:cubicBezTo>
                  <a:cubicBezTo>
                    <a:pt x="35" y="125"/>
                    <a:pt x="36" y="124"/>
                    <a:pt x="35" y="123"/>
                  </a:cubicBezTo>
                  <a:cubicBezTo>
                    <a:pt x="35" y="123"/>
                    <a:pt x="35" y="123"/>
                    <a:pt x="34" y="123"/>
                  </a:cubicBezTo>
                  <a:cubicBezTo>
                    <a:pt x="36" y="123"/>
                    <a:pt x="37" y="122"/>
                    <a:pt x="38" y="121"/>
                  </a:cubicBezTo>
                  <a:cubicBezTo>
                    <a:pt x="37" y="124"/>
                    <a:pt x="36" y="127"/>
                    <a:pt x="35" y="130"/>
                  </a:cubicBezTo>
                  <a:cubicBezTo>
                    <a:pt x="35" y="127"/>
                    <a:pt x="34" y="132"/>
                    <a:pt x="34" y="132"/>
                  </a:cubicBezTo>
                  <a:cubicBezTo>
                    <a:pt x="34" y="132"/>
                    <a:pt x="29" y="137"/>
                    <a:pt x="29" y="137"/>
                  </a:cubicBezTo>
                  <a:cubicBezTo>
                    <a:pt x="23" y="129"/>
                    <a:pt x="35" y="128"/>
                    <a:pt x="36" y="1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1" name="Полилиния 321"/>
            <p:cNvSpPr>
              <a:spLocks/>
            </p:cNvSpPr>
            <p:nvPr/>
          </p:nvSpPr>
          <p:spPr bwMode="auto">
            <a:xfrm>
              <a:off x="1489075" y="6821488"/>
              <a:ext cx="88900" cy="34925"/>
            </a:xfrm>
            <a:custGeom>
              <a:avLst/>
              <a:gdLst>
                <a:gd name="T0" fmla="*/ 28 w 28"/>
                <a:gd name="T1" fmla="*/ 6 h 11"/>
                <a:gd name="T2" fmla="*/ 24 w 28"/>
                <a:gd name="T3" fmla="*/ 3 h 11"/>
                <a:gd name="T4" fmla="*/ 24 w 28"/>
                <a:gd name="T5" fmla="*/ 5 h 11"/>
                <a:gd name="T6" fmla="*/ 16 w 28"/>
                <a:gd name="T7" fmla="*/ 1 h 11"/>
                <a:gd name="T8" fmla="*/ 7 w 28"/>
                <a:gd name="T9" fmla="*/ 4 h 11"/>
                <a:gd name="T10" fmla="*/ 0 w 28"/>
                <a:gd name="T11" fmla="*/ 11 h 11"/>
                <a:gd name="T12" fmla="*/ 11 w 28"/>
                <a:gd name="T13" fmla="*/ 11 h 11"/>
                <a:gd name="T14" fmla="*/ 28 w 28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28" y="6"/>
                  </a:moveTo>
                  <a:cubicBezTo>
                    <a:pt x="26" y="6"/>
                    <a:pt x="24" y="4"/>
                    <a:pt x="24" y="3"/>
                  </a:cubicBezTo>
                  <a:cubicBezTo>
                    <a:pt x="23" y="4"/>
                    <a:pt x="23" y="4"/>
                    <a:pt x="24" y="5"/>
                  </a:cubicBezTo>
                  <a:cubicBezTo>
                    <a:pt x="17" y="4"/>
                    <a:pt x="27" y="0"/>
                    <a:pt x="16" y="1"/>
                  </a:cubicBezTo>
                  <a:cubicBezTo>
                    <a:pt x="11" y="2"/>
                    <a:pt x="11" y="4"/>
                    <a:pt x="7" y="4"/>
                  </a:cubicBezTo>
                  <a:cubicBezTo>
                    <a:pt x="7" y="8"/>
                    <a:pt x="3" y="9"/>
                    <a:pt x="0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6" y="8"/>
                    <a:pt x="21" y="5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2" name="Полилиния 322"/>
            <p:cNvSpPr>
              <a:spLocks/>
            </p:cNvSpPr>
            <p:nvPr/>
          </p:nvSpPr>
          <p:spPr bwMode="auto">
            <a:xfrm>
              <a:off x="1558925" y="6811963"/>
              <a:ext cx="101600" cy="44450"/>
            </a:xfrm>
            <a:custGeom>
              <a:avLst/>
              <a:gdLst>
                <a:gd name="T0" fmla="*/ 32 w 32"/>
                <a:gd name="T1" fmla="*/ 0 h 14"/>
                <a:gd name="T2" fmla="*/ 0 w 32"/>
                <a:gd name="T3" fmla="*/ 14 h 14"/>
                <a:gd name="T4" fmla="*/ 0 w 32"/>
                <a:gd name="T5" fmla="*/ 14 h 14"/>
                <a:gd name="T6" fmla="*/ 16 w 32"/>
                <a:gd name="T7" fmla="*/ 14 h 14"/>
                <a:gd name="T8" fmla="*/ 32 w 3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4">
                  <a:moveTo>
                    <a:pt x="32" y="0"/>
                  </a:moveTo>
                  <a:cubicBezTo>
                    <a:pt x="22" y="3"/>
                    <a:pt x="5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2" y="9"/>
                    <a:pt x="29" y="3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3" name="Полилиния 323"/>
            <p:cNvSpPr>
              <a:spLocks/>
            </p:cNvSpPr>
            <p:nvPr/>
          </p:nvSpPr>
          <p:spPr bwMode="auto">
            <a:xfrm>
              <a:off x="34925" y="6735763"/>
              <a:ext cx="123825" cy="120650"/>
            </a:xfrm>
            <a:custGeom>
              <a:avLst/>
              <a:gdLst>
                <a:gd name="T0" fmla="*/ 24 w 39"/>
                <a:gd name="T1" fmla="*/ 28 h 38"/>
                <a:gd name="T2" fmla="*/ 24 w 39"/>
                <a:gd name="T3" fmla="*/ 38 h 38"/>
                <a:gd name="T4" fmla="*/ 28 w 39"/>
                <a:gd name="T5" fmla="*/ 38 h 38"/>
                <a:gd name="T6" fmla="*/ 30 w 39"/>
                <a:gd name="T7" fmla="*/ 28 h 38"/>
                <a:gd name="T8" fmla="*/ 39 w 39"/>
                <a:gd name="T9" fmla="*/ 3 h 38"/>
                <a:gd name="T10" fmla="*/ 37 w 39"/>
                <a:gd name="T11" fmla="*/ 0 h 38"/>
                <a:gd name="T12" fmla="*/ 30 w 39"/>
                <a:gd name="T13" fmla="*/ 4 h 38"/>
                <a:gd name="T14" fmla="*/ 26 w 39"/>
                <a:gd name="T15" fmla="*/ 15 h 38"/>
                <a:gd name="T16" fmla="*/ 17 w 39"/>
                <a:gd name="T17" fmla="*/ 21 h 38"/>
                <a:gd name="T18" fmla="*/ 8 w 39"/>
                <a:gd name="T19" fmla="*/ 27 h 38"/>
                <a:gd name="T20" fmla="*/ 10 w 39"/>
                <a:gd name="T21" fmla="*/ 28 h 38"/>
                <a:gd name="T22" fmla="*/ 0 w 39"/>
                <a:gd name="T23" fmla="*/ 38 h 38"/>
                <a:gd name="T24" fmla="*/ 14 w 39"/>
                <a:gd name="T25" fmla="*/ 38 h 38"/>
                <a:gd name="T26" fmla="*/ 24 w 39"/>
                <a:gd name="T2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8">
                  <a:moveTo>
                    <a:pt x="24" y="28"/>
                  </a:moveTo>
                  <a:cubicBezTo>
                    <a:pt x="25" y="30"/>
                    <a:pt x="24" y="34"/>
                    <a:pt x="24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5"/>
                    <a:pt x="27" y="30"/>
                    <a:pt x="30" y="28"/>
                  </a:cubicBezTo>
                  <a:cubicBezTo>
                    <a:pt x="25" y="29"/>
                    <a:pt x="35" y="6"/>
                    <a:pt x="39" y="3"/>
                  </a:cubicBezTo>
                  <a:cubicBezTo>
                    <a:pt x="36" y="4"/>
                    <a:pt x="39" y="0"/>
                    <a:pt x="37" y="0"/>
                  </a:cubicBezTo>
                  <a:cubicBezTo>
                    <a:pt x="37" y="5"/>
                    <a:pt x="33" y="4"/>
                    <a:pt x="30" y="4"/>
                  </a:cubicBezTo>
                  <a:cubicBezTo>
                    <a:pt x="28" y="6"/>
                    <a:pt x="27" y="13"/>
                    <a:pt x="26" y="15"/>
                  </a:cubicBezTo>
                  <a:cubicBezTo>
                    <a:pt x="23" y="18"/>
                    <a:pt x="19" y="22"/>
                    <a:pt x="17" y="21"/>
                  </a:cubicBezTo>
                  <a:cubicBezTo>
                    <a:pt x="18" y="28"/>
                    <a:pt x="10" y="24"/>
                    <a:pt x="8" y="27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9" y="29"/>
                    <a:pt x="4" y="35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8" y="33"/>
                    <a:pt x="21" y="29"/>
                    <a:pt x="24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4" name="Полилиния 324"/>
            <p:cNvSpPr>
              <a:spLocks/>
            </p:cNvSpPr>
            <p:nvPr/>
          </p:nvSpPr>
          <p:spPr bwMode="auto">
            <a:xfrm>
              <a:off x="1428750" y="6415088"/>
              <a:ext cx="835025" cy="441325"/>
            </a:xfrm>
            <a:custGeom>
              <a:avLst/>
              <a:gdLst>
                <a:gd name="T0" fmla="*/ 11 w 263"/>
                <a:gd name="T1" fmla="*/ 131 h 139"/>
                <a:gd name="T2" fmla="*/ 21 w 263"/>
                <a:gd name="T3" fmla="*/ 128 h 139"/>
                <a:gd name="T4" fmla="*/ 41 w 263"/>
                <a:gd name="T5" fmla="*/ 122 h 139"/>
                <a:gd name="T6" fmla="*/ 43 w 263"/>
                <a:gd name="T7" fmla="*/ 122 h 139"/>
                <a:gd name="T8" fmla="*/ 45 w 263"/>
                <a:gd name="T9" fmla="*/ 121 h 139"/>
                <a:gd name="T10" fmla="*/ 80 w 263"/>
                <a:gd name="T11" fmla="*/ 113 h 139"/>
                <a:gd name="T12" fmla="*/ 89 w 263"/>
                <a:gd name="T13" fmla="*/ 113 h 139"/>
                <a:gd name="T14" fmla="*/ 103 w 263"/>
                <a:gd name="T15" fmla="*/ 113 h 139"/>
                <a:gd name="T16" fmla="*/ 139 w 263"/>
                <a:gd name="T17" fmla="*/ 113 h 139"/>
                <a:gd name="T18" fmla="*/ 144 w 263"/>
                <a:gd name="T19" fmla="*/ 112 h 139"/>
                <a:gd name="T20" fmla="*/ 145 w 263"/>
                <a:gd name="T21" fmla="*/ 115 h 139"/>
                <a:gd name="T22" fmla="*/ 151 w 263"/>
                <a:gd name="T23" fmla="*/ 115 h 139"/>
                <a:gd name="T24" fmla="*/ 160 w 263"/>
                <a:gd name="T25" fmla="*/ 115 h 139"/>
                <a:gd name="T26" fmla="*/ 200 w 263"/>
                <a:gd name="T27" fmla="*/ 116 h 139"/>
                <a:gd name="T28" fmla="*/ 235 w 263"/>
                <a:gd name="T29" fmla="*/ 123 h 139"/>
                <a:gd name="T30" fmla="*/ 263 w 263"/>
                <a:gd name="T31" fmla="*/ 128 h 139"/>
                <a:gd name="T32" fmla="*/ 239 w 263"/>
                <a:gd name="T33" fmla="*/ 116 h 139"/>
                <a:gd name="T34" fmla="*/ 221 w 263"/>
                <a:gd name="T35" fmla="*/ 112 h 139"/>
                <a:gd name="T36" fmla="*/ 204 w 263"/>
                <a:gd name="T37" fmla="*/ 104 h 139"/>
                <a:gd name="T38" fmla="*/ 191 w 263"/>
                <a:gd name="T39" fmla="*/ 108 h 139"/>
                <a:gd name="T40" fmla="*/ 192 w 263"/>
                <a:gd name="T41" fmla="*/ 110 h 139"/>
                <a:gd name="T42" fmla="*/ 126 w 263"/>
                <a:gd name="T43" fmla="*/ 100 h 139"/>
                <a:gd name="T44" fmla="*/ 56 w 263"/>
                <a:gd name="T45" fmla="*/ 102 h 139"/>
                <a:gd name="T46" fmla="*/ 34 w 263"/>
                <a:gd name="T47" fmla="*/ 110 h 139"/>
                <a:gd name="T48" fmla="*/ 23 w 263"/>
                <a:gd name="T49" fmla="*/ 109 h 139"/>
                <a:gd name="T50" fmla="*/ 26 w 263"/>
                <a:gd name="T51" fmla="*/ 98 h 139"/>
                <a:gd name="T52" fmla="*/ 32 w 263"/>
                <a:gd name="T53" fmla="*/ 95 h 139"/>
                <a:gd name="T54" fmla="*/ 32 w 263"/>
                <a:gd name="T55" fmla="*/ 98 h 139"/>
                <a:gd name="T56" fmla="*/ 34 w 263"/>
                <a:gd name="T57" fmla="*/ 96 h 139"/>
                <a:gd name="T58" fmla="*/ 41 w 263"/>
                <a:gd name="T59" fmla="*/ 83 h 139"/>
                <a:gd name="T60" fmla="*/ 45 w 263"/>
                <a:gd name="T61" fmla="*/ 70 h 139"/>
                <a:gd name="T62" fmla="*/ 50 w 263"/>
                <a:gd name="T63" fmla="*/ 69 h 139"/>
                <a:gd name="T64" fmla="*/ 48 w 263"/>
                <a:gd name="T65" fmla="*/ 68 h 139"/>
                <a:gd name="T66" fmla="*/ 56 w 263"/>
                <a:gd name="T67" fmla="*/ 59 h 139"/>
                <a:gd name="T68" fmla="*/ 59 w 263"/>
                <a:gd name="T69" fmla="*/ 53 h 139"/>
                <a:gd name="T70" fmla="*/ 63 w 263"/>
                <a:gd name="T71" fmla="*/ 53 h 139"/>
                <a:gd name="T72" fmla="*/ 71 w 263"/>
                <a:gd name="T73" fmla="*/ 34 h 139"/>
                <a:gd name="T74" fmla="*/ 83 w 263"/>
                <a:gd name="T75" fmla="*/ 21 h 139"/>
                <a:gd name="T76" fmla="*/ 81 w 263"/>
                <a:gd name="T77" fmla="*/ 21 h 139"/>
                <a:gd name="T78" fmla="*/ 91 w 263"/>
                <a:gd name="T79" fmla="*/ 12 h 139"/>
                <a:gd name="T80" fmla="*/ 101 w 263"/>
                <a:gd name="T81" fmla="*/ 6 h 139"/>
                <a:gd name="T82" fmla="*/ 75 w 263"/>
                <a:gd name="T83" fmla="*/ 25 h 139"/>
                <a:gd name="T84" fmla="*/ 61 w 263"/>
                <a:gd name="T85" fmla="*/ 40 h 139"/>
                <a:gd name="T86" fmla="*/ 47 w 263"/>
                <a:gd name="T87" fmla="*/ 64 h 139"/>
                <a:gd name="T88" fmla="*/ 41 w 263"/>
                <a:gd name="T89" fmla="*/ 75 h 139"/>
                <a:gd name="T90" fmla="*/ 29 w 263"/>
                <a:gd name="T91" fmla="*/ 86 h 139"/>
                <a:gd name="T92" fmla="*/ 16 w 263"/>
                <a:gd name="T93" fmla="*/ 108 h 139"/>
                <a:gd name="T94" fmla="*/ 0 w 263"/>
                <a:gd name="T95" fmla="*/ 139 h 139"/>
                <a:gd name="T96" fmla="*/ 8 w 263"/>
                <a:gd name="T97" fmla="*/ 139 h 139"/>
                <a:gd name="T98" fmla="*/ 11 w 263"/>
                <a:gd name="T99" fmla="*/ 13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3" h="139">
                  <a:moveTo>
                    <a:pt x="11" y="131"/>
                  </a:moveTo>
                  <a:cubicBezTo>
                    <a:pt x="14" y="134"/>
                    <a:pt x="17" y="127"/>
                    <a:pt x="21" y="128"/>
                  </a:cubicBezTo>
                  <a:cubicBezTo>
                    <a:pt x="24" y="122"/>
                    <a:pt x="35" y="122"/>
                    <a:pt x="41" y="122"/>
                  </a:cubicBezTo>
                  <a:cubicBezTo>
                    <a:pt x="37" y="120"/>
                    <a:pt x="42" y="120"/>
                    <a:pt x="43" y="122"/>
                  </a:cubicBezTo>
                  <a:cubicBezTo>
                    <a:pt x="44" y="120"/>
                    <a:pt x="40" y="119"/>
                    <a:pt x="45" y="121"/>
                  </a:cubicBezTo>
                  <a:cubicBezTo>
                    <a:pt x="43" y="117"/>
                    <a:pt x="77" y="113"/>
                    <a:pt x="80" y="113"/>
                  </a:cubicBezTo>
                  <a:cubicBezTo>
                    <a:pt x="73" y="115"/>
                    <a:pt x="87" y="113"/>
                    <a:pt x="89" y="113"/>
                  </a:cubicBezTo>
                  <a:cubicBezTo>
                    <a:pt x="94" y="113"/>
                    <a:pt x="98" y="112"/>
                    <a:pt x="103" y="113"/>
                  </a:cubicBezTo>
                  <a:cubicBezTo>
                    <a:pt x="119" y="114"/>
                    <a:pt x="128" y="110"/>
                    <a:pt x="139" y="113"/>
                  </a:cubicBezTo>
                  <a:cubicBezTo>
                    <a:pt x="139" y="111"/>
                    <a:pt x="143" y="112"/>
                    <a:pt x="144" y="112"/>
                  </a:cubicBezTo>
                  <a:cubicBezTo>
                    <a:pt x="144" y="113"/>
                    <a:pt x="145" y="114"/>
                    <a:pt x="145" y="115"/>
                  </a:cubicBezTo>
                  <a:cubicBezTo>
                    <a:pt x="147" y="115"/>
                    <a:pt x="149" y="115"/>
                    <a:pt x="151" y="115"/>
                  </a:cubicBezTo>
                  <a:cubicBezTo>
                    <a:pt x="155" y="116"/>
                    <a:pt x="156" y="114"/>
                    <a:pt x="160" y="115"/>
                  </a:cubicBezTo>
                  <a:cubicBezTo>
                    <a:pt x="170" y="118"/>
                    <a:pt x="187" y="114"/>
                    <a:pt x="200" y="116"/>
                  </a:cubicBezTo>
                  <a:cubicBezTo>
                    <a:pt x="207" y="117"/>
                    <a:pt x="231" y="118"/>
                    <a:pt x="235" y="123"/>
                  </a:cubicBezTo>
                  <a:cubicBezTo>
                    <a:pt x="238" y="126"/>
                    <a:pt x="263" y="130"/>
                    <a:pt x="263" y="128"/>
                  </a:cubicBezTo>
                  <a:cubicBezTo>
                    <a:pt x="257" y="126"/>
                    <a:pt x="245" y="121"/>
                    <a:pt x="239" y="116"/>
                  </a:cubicBezTo>
                  <a:cubicBezTo>
                    <a:pt x="239" y="117"/>
                    <a:pt x="224" y="112"/>
                    <a:pt x="221" y="112"/>
                  </a:cubicBezTo>
                  <a:cubicBezTo>
                    <a:pt x="215" y="111"/>
                    <a:pt x="208" y="110"/>
                    <a:pt x="204" y="104"/>
                  </a:cubicBezTo>
                  <a:cubicBezTo>
                    <a:pt x="203" y="109"/>
                    <a:pt x="194" y="108"/>
                    <a:pt x="191" y="108"/>
                  </a:cubicBezTo>
                  <a:cubicBezTo>
                    <a:pt x="191" y="109"/>
                    <a:pt x="192" y="109"/>
                    <a:pt x="192" y="110"/>
                  </a:cubicBezTo>
                  <a:cubicBezTo>
                    <a:pt x="176" y="98"/>
                    <a:pt x="147" y="102"/>
                    <a:pt x="126" y="100"/>
                  </a:cubicBezTo>
                  <a:cubicBezTo>
                    <a:pt x="102" y="98"/>
                    <a:pt x="79" y="106"/>
                    <a:pt x="56" y="102"/>
                  </a:cubicBezTo>
                  <a:cubicBezTo>
                    <a:pt x="55" y="92"/>
                    <a:pt x="35" y="110"/>
                    <a:pt x="34" y="110"/>
                  </a:cubicBezTo>
                  <a:cubicBezTo>
                    <a:pt x="29" y="110"/>
                    <a:pt x="28" y="106"/>
                    <a:pt x="23" y="109"/>
                  </a:cubicBezTo>
                  <a:cubicBezTo>
                    <a:pt x="23" y="105"/>
                    <a:pt x="29" y="99"/>
                    <a:pt x="26" y="98"/>
                  </a:cubicBezTo>
                  <a:cubicBezTo>
                    <a:pt x="28" y="96"/>
                    <a:pt x="29" y="95"/>
                    <a:pt x="32" y="95"/>
                  </a:cubicBezTo>
                  <a:cubicBezTo>
                    <a:pt x="32" y="96"/>
                    <a:pt x="33" y="97"/>
                    <a:pt x="32" y="98"/>
                  </a:cubicBezTo>
                  <a:cubicBezTo>
                    <a:pt x="33" y="97"/>
                    <a:pt x="33" y="97"/>
                    <a:pt x="34" y="96"/>
                  </a:cubicBezTo>
                  <a:cubicBezTo>
                    <a:pt x="37" y="100"/>
                    <a:pt x="37" y="86"/>
                    <a:pt x="41" y="83"/>
                  </a:cubicBezTo>
                  <a:cubicBezTo>
                    <a:pt x="43" y="82"/>
                    <a:pt x="46" y="71"/>
                    <a:pt x="45" y="70"/>
                  </a:cubicBezTo>
                  <a:cubicBezTo>
                    <a:pt x="47" y="72"/>
                    <a:pt x="48" y="72"/>
                    <a:pt x="50" y="69"/>
                  </a:cubicBezTo>
                  <a:cubicBezTo>
                    <a:pt x="49" y="68"/>
                    <a:pt x="49" y="68"/>
                    <a:pt x="48" y="68"/>
                  </a:cubicBezTo>
                  <a:cubicBezTo>
                    <a:pt x="54" y="65"/>
                    <a:pt x="53" y="64"/>
                    <a:pt x="56" y="59"/>
                  </a:cubicBezTo>
                  <a:cubicBezTo>
                    <a:pt x="57" y="58"/>
                    <a:pt x="63" y="54"/>
                    <a:pt x="59" y="53"/>
                  </a:cubicBezTo>
                  <a:cubicBezTo>
                    <a:pt x="61" y="53"/>
                    <a:pt x="62" y="53"/>
                    <a:pt x="63" y="53"/>
                  </a:cubicBezTo>
                  <a:cubicBezTo>
                    <a:pt x="59" y="49"/>
                    <a:pt x="69" y="39"/>
                    <a:pt x="71" y="34"/>
                  </a:cubicBezTo>
                  <a:cubicBezTo>
                    <a:pt x="71" y="33"/>
                    <a:pt x="82" y="22"/>
                    <a:pt x="83" y="21"/>
                  </a:cubicBezTo>
                  <a:cubicBezTo>
                    <a:pt x="83" y="21"/>
                    <a:pt x="82" y="21"/>
                    <a:pt x="81" y="21"/>
                  </a:cubicBezTo>
                  <a:cubicBezTo>
                    <a:pt x="83" y="20"/>
                    <a:pt x="91" y="15"/>
                    <a:pt x="91" y="12"/>
                  </a:cubicBezTo>
                  <a:cubicBezTo>
                    <a:pt x="91" y="15"/>
                    <a:pt x="100" y="6"/>
                    <a:pt x="101" y="6"/>
                  </a:cubicBezTo>
                  <a:cubicBezTo>
                    <a:pt x="99" y="0"/>
                    <a:pt x="67" y="18"/>
                    <a:pt x="75" y="25"/>
                  </a:cubicBezTo>
                  <a:cubicBezTo>
                    <a:pt x="71" y="24"/>
                    <a:pt x="61" y="40"/>
                    <a:pt x="61" y="40"/>
                  </a:cubicBezTo>
                  <a:cubicBezTo>
                    <a:pt x="56" y="48"/>
                    <a:pt x="57" y="60"/>
                    <a:pt x="47" y="64"/>
                  </a:cubicBezTo>
                  <a:cubicBezTo>
                    <a:pt x="50" y="69"/>
                    <a:pt x="37" y="69"/>
                    <a:pt x="41" y="75"/>
                  </a:cubicBezTo>
                  <a:cubicBezTo>
                    <a:pt x="35" y="72"/>
                    <a:pt x="36" y="87"/>
                    <a:pt x="29" y="86"/>
                  </a:cubicBezTo>
                  <a:cubicBezTo>
                    <a:pt x="30" y="93"/>
                    <a:pt x="19" y="101"/>
                    <a:pt x="16" y="108"/>
                  </a:cubicBezTo>
                  <a:cubicBezTo>
                    <a:pt x="12" y="119"/>
                    <a:pt x="7" y="130"/>
                    <a:pt x="0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9" y="137"/>
                    <a:pt x="11" y="135"/>
                    <a:pt x="11" y="13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5" name="Полилиния 325"/>
            <p:cNvSpPr>
              <a:spLocks/>
            </p:cNvSpPr>
            <p:nvPr/>
          </p:nvSpPr>
          <p:spPr bwMode="auto">
            <a:xfrm>
              <a:off x="133350" y="6818313"/>
              <a:ext cx="41275" cy="38100"/>
            </a:xfrm>
            <a:custGeom>
              <a:avLst/>
              <a:gdLst>
                <a:gd name="T0" fmla="*/ 9 w 13"/>
                <a:gd name="T1" fmla="*/ 9 h 12"/>
                <a:gd name="T2" fmla="*/ 11 w 13"/>
                <a:gd name="T3" fmla="*/ 1 h 12"/>
                <a:gd name="T4" fmla="*/ 7 w 13"/>
                <a:gd name="T5" fmla="*/ 6 h 12"/>
                <a:gd name="T6" fmla="*/ 0 w 13"/>
                <a:gd name="T7" fmla="*/ 12 h 12"/>
                <a:gd name="T8" fmla="*/ 4 w 13"/>
                <a:gd name="T9" fmla="*/ 12 h 12"/>
                <a:gd name="T10" fmla="*/ 9 w 13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9" y="9"/>
                  </a:moveTo>
                  <a:cubicBezTo>
                    <a:pt x="9" y="7"/>
                    <a:pt x="13" y="2"/>
                    <a:pt x="11" y="1"/>
                  </a:cubicBezTo>
                  <a:cubicBezTo>
                    <a:pt x="10" y="0"/>
                    <a:pt x="7" y="5"/>
                    <a:pt x="7" y="6"/>
                  </a:cubicBezTo>
                  <a:cubicBezTo>
                    <a:pt x="5" y="9"/>
                    <a:pt x="3" y="11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9"/>
                    <a:pt x="7" y="7"/>
                    <a:pt x="9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6" name="Полилиния 326"/>
            <p:cNvSpPr>
              <a:spLocks/>
            </p:cNvSpPr>
            <p:nvPr/>
          </p:nvSpPr>
          <p:spPr bwMode="auto">
            <a:xfrm>
              <a:off x="1244600" y="6853238"/>
              <a:ext cx="9525" cy="317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7" name="Полилиния 327"/>
            <p:cNvSpPr>
              <a:spLocks noEditPoints="1"/>
            </p:cNvSpPr>
            <p:nvPr/>
          </p:nvSpPr>
          <p:spPr bwMode="auto">
            <a:xfrm>
              <a:off x="1177925" y="6684963"/>
              <a:ext cx="295275" cy="171450"/>
            </a:xfrm>
            <a:custGeom>
              <a:avLst/>
              <a:gdLst>
                <a:gd name="T0" fmla="*/ 12 w 93"/>
                <a:gd name="T1" fmla="*/ 53 h 54"/>
                <a:gd name="T2" fmla="*/ 24 w 93"/>
                <a:gd name="T3" fmla="*/ 54 h 54"/>
                <a:gd name="T4" fmla="*/ 29 w 93"/>
                <a:gd name="T5" fmla="*/ 54 h 54"/>
                <a:gd name="T6" fmla="*/ 31 w 93"/>
                <a:gd name="T7" fmla="*/ 53 h 54"/>
                <a:gd name="T8" fmla="*/ 29 w 93"/>
                <a:gd name="T9" fmla="*/ 53 h 54"/>
                <a:gd name="T10" fmla="*/ 49 w 93"/>
                <a:gd name="T11" fmla="*/ 46 h 54"/>
                <a:gd name="T12" fmla="*/ 57 w 93"/>
                <a:gd name="T13" fmla="*/ 30 h 54"/>
                <a:gd name="T14" fmla="*/ 75 w 93"/>
                <a:gd name="T15" fmla="*/ 22 h 54"/>
                <a:gd name="T16" fmla="*/ 75 w 93"/>
                <a:gd name="T17" fmla="*/ 17 h 54"/>
                <a:gd name="T18" fmla="*/ 85 w 93"/>
                <a:gd name="T19" fmla="*/ 10 h 54"/>
                <a:gd name="T20" fmla="*/ 90 w 93"/>
                <a:gd name="T21" fmla="*/ 7 h 54"/>
                <a:gd name="T22" fmla="*/ 93 w 93"/>
                <a:gd name="T23" fmla="*/ 1 h 54"/>
                <a:gd name="T24" fmla="*/ 66 w 93"/>
                <a:gd name="T25" fmla="*/ 4 h 54"/>
                <a:gd name="T26" fmla="*/ 69 w 93"/>
                <a:gd name="T27" fmla="*/ 0 h 54"/>
                <a:gd name="T28" fmla="*/ 37 w 93"/>
                <a:gd name="T29" fmla="*/ 24 h 54"/>
                <a:gd name="T30" fmla="*/ 25 w 93"/>
                <a:gd name="T31" fmla="*/ 36 h 54"/>
                <a:gd name="T32" fmla="*/ 12 w 93"/>
                <a:gd name="T33" fmla="*/ 46 h 54"/>
                <a:gd name="T34" fmla="*/ 14 w 93"/>
                <a:gd name="T35" fmla="*/ 46 h 54"/>
                <a:gd name="T36" fmla="*/ 9 w 93"/>
                <a:gd name="T37" fmla="*/ 48 h 54"/>
                <a:gd name="T38" fmla="*/ 2 w 93"/>
                <a:gd name="T39" fmla="*/ 53 h 54"/>
                <a:gd name="T40" fmla="*/ 0 w 93"/>
                <a:gd name="T41" fmla="*/ 54 h 54"/>
                <a:gd name="T42" fmla="*/ 12 w 93"/>
                <a:gd name="T43" fmla="*/ 54 h 54"/>
                <a:gd name="T44" fmla="*/ 12 w 93"/>
                <a:gd name="T45" fmla="*/ 53 h 54"/>
                <a:gd name="T46" fmla="*/ 62 w 93"/>
                <a:gd name="T47" fmla="*/ 16 h 54"/>
                <a:gd name="T48" fmla="*/ 62 w 93"/>
                <a:gd name="T49" fmla="*/ 17 h 54"/>
                <a:gd name="T50" fmla="*/ 60 w 93"/>
                <a:gd name="T51" fmla="*/ 19 h 54"/>
                <a:gd name="T52" fmla="*/ 50 w 93"/>
                <a:gd name="T53" fmla="*/ 19 h 54"/>
                <a:gd name="T54" fmla="*/ 62 w 93"/>
                <a:gd name="T55" fmla="*/ 16 h 54"/>
                <a:gd name="T56" fmla="*/ 40 w 93"/>
                <a:gd name="T57" fmla="*/ 32 h 54"/>
                <a:gd name="T58" fmla="*/ 43 w 93"/>
                <a:gd name="T59" fmla="*/ 31 h 54"/>
                <a:gd name="T60" fmla="*/ 31 w 93"/>
                <a:gd name="T61" fmla="*/ 36 h 54"/>
                <a:gd name="T62" fmla="*/ 40 w 93"/>
                <a:gd name="T63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54">
                  <a:moveTo>
                    <a:pt x="12" y="53"/>
                  </a:moveTo>
                  <a:cubicBezTo>
                    <a:pt x="17" y="47"/>
                    <a:pt x="28" y="51"/>
                    <a:pt x="24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4"/>
                    <a:pt x="31" y="53"/>
                    <a:pt x="31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31" y="48"/>
                    <a:pt x="43" y="48"/>
                    <a:pt x="49" y="46"/>
                  </a:cubicBezTo>
                  <a:cubicBezTo>
                    <a:pt x="62" y="42"/>
                    <a:pt x="51" y="33"/>
                    <a:pt x="57" y="30"/>
                  </a:cubicBezTo>
                  <a:cubicBezTo>
                    <a:pt x="62" y="26"/>
                    <a:pt x="72" y="26"/>
                    <a:pt x="75" y="22"/>
                  </a:cubicBezTo>
                  <a:cubicBezTo>
                    <a:pt x="77" y="21"/>
                    <a:pt x="77" y="14"/>
                    <a:pt x="75" y="17"/>
                  </a:cubicBezTo>
                  <a:cubicBezTo>
                    <a:pt x="78" y="14"/>
                    <a:pt x="82" y="12"/>
                    <a:pt x="85" y="10"/>
                  </a:cubicBezTo>
                  <a:cubicBezTo>
                    <a:pt x="86" y="9"/>
                    <a:pt x="88" y="9"/>
                    <a:pt x="90" y="7"/>
                  </a:cubicBezTo>
                  <a:cubicBezTo>
                    <a:pt x="91" y="5"/>
                    <a:pt x="92" y="2"/>
                    <a:pt x="93" y="1"/>
                  </a:cubicBezTo>
                  <a:cubicBezTo>
                    <a:pt x="86" y="6"/>
                    <a:pt x="73" y="3"/>
                    <a:pt x="66" y="4"/>
                  </a:cubicBezTo>
                  <a:cubicBezTo>
                    <a:pt x="68" y="3"/>
                    <a:pt x="69" y="2"/>
                    <a:pt x="69" y="0"/>
                  </a:cubicBezTo>
                  <a:cubicBezTo>
                    <a:pt x="56" y="7"/>
                    <a:pt x="47" y="15"/>
                    <a:pt x="37" y="24"/>
                  </a:cubicBezTo>
                  <a:cubicBezTo>
                    <a:pt x="34" y="27"/>
                    <a:pt x="29" y="31"/>
                    <a:pt x="25" y="36"/>
                  </a:cubicBezTo>
                  <a:cubicBezTo>
                    <a:pt x="23" y="39"/>
                    <a:pt x="13" y="43"/>
                    <a:pt x="12" y="46"/>
                  </a:cubicBezTo>
                  <a:cubicBezTo>
                    <a:pt x="13" y="46"/>
                    <a:pt x="14" y="46"/>
                    <a:pt x="14" y="46"/>
                  </a:cubicBezTo>
                  <a:cubicBezTo>
                    <a:pt x="14" y="48"/>
                    <a:pt x="9" y="48"/>
                    <a:pt x="9" y="48"/>
                  </a:cubicBezTo>
                  <a:cubicBezTo>
                    <a:pt x="4" y="51"/>
                    <a:pt x="6" y="47"/>
                    <a:pt x="2" y="53"/>
                  </a:cubicBezTo>
                  <a:cubicBezTo>
                    <a:pt x="1" y="53"/>
                    <a:pt x="1" y="53"/>
                    <a:pt x="0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3"/>
                    <a:pt x="12" y="53"/>
                  </a:cubicBezTo>
                  <a:close/>
                  <a:moveTo>
                    <a:pt x="62" y="16"/>
                  </a:moveTo>
                  <a:cubicBezTo>
                    <a:pt x="59" y="16"/>
                    <a:pt x="62" y="16"/>
                    <a:pt x="62" y="17"/>
                  </a:cubicBezTo>
                  <a:cubicBezTo>
                    <a:pt x="61" y="18"/>
                    <a:pt x="59" y="16"/>
                    <a:pt x="60" y="19"/>
                  </a:cubicBezTo>
                  <a:cubicBezTo>
                    <a:pt x="59" y="19"/>
                    <a:pt x="50" y="23"/>
                    <a:pt x="50" y="19"/>
                  </a:cubicBezTo>
                  <a:cubicBezTo>
                    <a:pt x="52" y="19"/>
                    <a:pt x="56" y="10"/>
                    <a:pt x="62" y="16"/>
                  </a:cubicBezTo>
                  <a:close/>
                  <a:moveTo>
                    <a:pt x="40" y="32"/>
                  </a:moveTo>
                  <a:cubicBezTo>
                    <a:pt x="41" y="32"/>
                    <a:pt x="42" y="32"/>
                    <a:pt x="43" y="31"/>
                  </a:cubicBezTo>
                  <a:cubicBezTo>
                    <a:pt x="45" y="38"/>
                    <a:pt x="32" y="42"/>
                    <a:pt x="31" y="36"/>
                  </a:cubicBezTo>
                  <a:cubicBezTo>
                    <a:pt x="33" y="35"/>
                    <a:pt x="39" y="30"/>
                    <a:pt x="40" y="3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8" name="Полилиния 328"/>
            <p:cNvSpPr>
              <a:spLocks noEditPoints="1"/>
            </p:cNvSpPr>
            <p:nvPr/>
          </p:nvSpPr>
          <p:spPr bwMode="auto">
            <a:xfrm>
              <a:off x="6350" y="5662613"/>
              <a:ext cx="803275" cy="1193800"/>
            </a:xfrm>
            <a:custGeom>
              <a:avLst/>
              <a:gdLst>
                <a:gd name="T0" fmla="*/ 106 w 253"/>
                <a:gd name="T1" fmla="*/ 375 h 376"/>
                <a:gd name="T2" fmla="*/ 152 w 253"/>
                <a:gd name="T3" fmla="*/ 349 h 376"/>
                <a:gd name="T4" fmla="*/ 186 w 253"/>
                <a:gd name="T5" fmla="*/ 299 h 376"/>
                <a:gd name="T6" fmla="*/ 195 w 253"/>
                <a:gd name="T7" fmla="*/ 272 h 376"/>
                <a:gd name="T8" fmla="*/ 193 w 253"/>
                <a:gd name="T9" fmla="*/ 268 h 376"/>
                <a:gd name="T10" fmla="*/ 200 w 253"/>
                <a:gd name="T11" fmla="*/ 278 h 376"/>
                <a:gd name="T12" fmla="*/ 211 w 253"/>
                <a:gd name="T13" fmla="*/ 248 h 376"/>
                <a:gd name="T14" fmla="*/ 219 w 253"/>
                <a:gd name="T15" fmla="*/ 210 h 376"/>
                <a:gd name="T16" fmla="*/ 229 w 253"/>
                <a:gd name="T17" fmla="*/ 189 h 376"/>
                <a:gd name="T18" fmla="*/ 213 w 253"/>
                <a:gd name="T19" fmla="*/ 171 h 376"/>
                <a:gd name="T20" fmla="*/ 245 w 253"/>
                <a:gd name="T21" fmla="*/ 93 h 376"/>
                <a:gd name="T22" fmla="*/ 232 w 253"/>
                <a:gd name="T23" fmla="*/ 97 h 376"/>
                <a:gd name="T24" fmla="*/ 201 w 253"/>
                <a:gd name="T25" fmla="*/ 132 h 376"/>
                <a:gd name="T26" fmla="*/ 200 w 253"/>
                <a:gd name="T27" fmla="*/ 163 h 376"/>
                <a:gd name="T28" fmla="*/ 186 w 253"/>
                <a:gd name="T29" fmla="*/ 184 h 376"/>
                <a:gd name="T30" fmla="*/ 159 w 253"/>
                <a:gd name="T31" fmla="*/ 226 h 376"/>
                <a:gd name="T32" fmla="*/ 204 w 253"/>
                <a:gd name="T33" fmla="*/ 220 h 376"/>
                <a:gd name="T34" fmla="*/ 155 w 253"/>
                <a:gd name="T35" fmla="*/ 248 h 376"/>
                <a:gd name="T36" fmla="*/ 114 w 253"/>
                <a:gd name="T37" fmla="*/ 325 h 376"/>
                <a:gd name="T38" fmla="*/ 103 w 253"/>
                <a:gd name="T39" fmla="*/ 322 h 376"/>
                <a:gd name="T40" fmla="*/ 90 w 253"/>
                <a:gd name="T41" fmla="*/ 305 h 376"/>
                <a:gd name="T42" fmla="*/ 78 w 253"/>
                <a:gd name="T43" fmla="*/ 324 h 376"/>
                <a:gd name="T44" fmla="*/ 77 w 253"/>
                <a:gd name="T45" fmla="*/ 230 h 376"/>
                <a:gd name="T46" fmla="*/ 137 w 253"/>
                <a:gd name="T47" fmla="*/ 150 h 376"/>
                <a:gd name="T48" fmla="*/ 194 w 253"/>
                <a:gd name="T49" fmla="*/ 81 h 376"/>
                <a:gd name="T50" fmla="*/ 252 w 253"/>
                <a:gd name="T51" fmla="*/ 38 h 376"/>
                <a:gd name="T52" fmla="*/ 181 w 253"/>
                <a:gd name="T53" fmla="*/ 85 h 376"/>
                <a:gd name="T54" fmla="*/ 109 w 253"/>
                <a:gd name="T55" fmla="*/ 113 h 376"/>
                <a:gd name="T56" fmla="*/ 86 w 253"/>
                <a:gd name="T57" fmla="*/ 164 h 376"/>
                <a:gd name="T58" fmla="*/ 52 w 253"/>
                <a:gd name="T59" fmla="*/ 137 h 376"/>
                <a:gd name="T60" fmla="*/ 42 w 253"/>
                <a:gd name="T61" fmla="*/ 158 h 376"/>
                <a:gd name="T62" fmla="*/ 31 w 253"/>
                <a:gd name="T63" fmla="*/ 79 h 376"/>
                <a:gd name="T64" fmla="*/ 57 w 253"/>
                <a:gd name="T65" fmla="*/ 77 h 376"/>
                <a:gd name="T66" fmla="*/ 38 w 253"/>
                <a:gd name="T67" fmla="*/ 52 h 376"/>
                <a:gd name="T68" fmla="*/ 25 w 253"/>
                <a:gd name="T69" fmla="*/ 22 h 376"/>
                <a:gd name="T70" fmla="*/ 26 w 253"/>
                <a:gd name="T71" fmla="*/ 58 h 376"/>
                <a:gd name="T72" fmla="*/ 15 w 253"/>
                <a:gd name="T73" fmla="*/ 74 h 376"/>
                <a:gd name="T74" fmla="*/ 2 w 253"/>
                <a:gd name="T75" fmla="*/ 95 h 376"/>
                <a:gd name="T76" fmla="*/ 0 w 253"/>
                <a:gd name="T77" fmla="*/ 113 h 376"/>
                <a:gd name="T78" fmla="*/ 13 w 253"/>
                <a:gd name="T79" fmla="*/ 158 h 376"/>
                <a:gd name="T80" fmla="*/ 47 w 253"/>
                <a:gd name="T81" fmla="*/ 253 h 376"/>
                <a:gd name="T82" fmla="*/ 54 w 253"/>
                <a:gd name="T83" fmla="*/ 376 h 376"/>
                <a:gd name="T84" fmla="*/ 224 w 253"/>
                <a:gd name="T85" fmla="*/ 132 h 376"/>
                <a:gd name="T86" fmla="*/ 193 w 253"/>
                <a:gd name="T87" fmla="*/ 208 h 376"/>
                <a:gd name="T88" fmla="*/ 194 w 253"/>
                <a:gd name="T89" fmla="*/ 180 h 376"/>
                <a:gd name="T90" fmla="*/ 147 w 253"/>
                <a:gd name="T91" fmla="*/ 268 h 376"/>
                <a:gd name="T92" fmla="*/ 153 w 253"/>
                <a:gd name="T93" fmla="*/ 275 h 376"/>
                <a:gd name="T94" fmla="*/ 151 w 253"/>
                <a:gd name="T95" fmla="*/ 331 h 376"/>
                <a:gd name="T96" fmla="*/ 132 w 253"/>
                <a:gd name="T97" fmla="*/ 326 h 376"/>
                <a:gd name="T98" fmla="*/ 116 w 253"/>
                <a:gd name="T99" fmla="*/ 351 h 376"/>
                <a:gd name="T100" fmla="*/ 98 w 253"/>
                <a:gd name="T101" fmla="*/ 178 h 376"/>
                <a:gd name="T102" fmla="*/ 22 w 253"/>
                <a:gd name="T103" fmla="*/ 97 h 376"/>
                <a:gd name="T104" fmla="*/ 29 w 253"/>
                <a:gd name="T105" fmla="*/ 130 h 376"/>
                <a:gd name="T106" fmla="*/ 51 w 253"/>
                <a:gd name="T107" fmla="*/ 187 h 376"/>
                <a:gd name="T108" fmla="*/ 80 w 253"/>
                <a:gd name="T109" fmla="*/ 202 h 376"/>
                <a:gd name="T110" fmla="*/ 56 w 253"/>
                <a:gd name="T111" fmla="*/ 206 h 376"/>
                <a:gd name="T112" fmla="*/ 79 w 253"/>
                <a:gd name="T113" fmla="*/ 184 h 376"/>
                <a:gd name="T114" fmla="*/ 71 w 253"/>
                <a:gd name="T115" fmla="*/ 143 h 376"/>
                <a:gd name="T116" fmla="*/ 59 w 253"/>
                <a:gd name="T117" fmla="*/ 173 h 376"/>
                <a:gd name="T118" fmla="*/ 62 w 253"/>
                <a:gd name="T119" fmla="*/ 222 h 376"/>
                <a:gd name="T120" fmla="*/ 79 w 253"/>
                <a:gd name="T121" fmla="*/ 34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376">
                  <a:moveTo>
                    <a:pt x="95" y="357"/>
                  </a:moveTo>
                  <a:cubicBezTo>
                    <a:pt x="93" y="364"/>
                    <a:pt x="88" y="369"/>
                    <a:pt x="85" y="376"/>
                  </a:cubicBezTo>
                  <a:cubicBezTo>
                    <a:pt x="93" y="376"/>
                    <a:pt x="93" y="376"/>
                    <a:pt x="93" y="376"/>
                  </a:cubicBezTo>
                  <a:cubicBezTo>
                    <a:pt x="95" y="370"/>
                    <a:pt x="100" y="366"/>
                    <a:pt x="107" y="368"/>
                  </a:cubicBezTo>
                  <a:cubicBezTo>
                    <a:pt x="107" y="373"/>
                    <a:pt x="115" y="364"/>
                    <a:pt x="121" y="364"/>
                  </a:cubicBezTo>
                  <a:cubicBezTo>
                    <a:pt x="118" y="363"/>
                    <a:pt x="120" y="362"/>
                    <a:pt x="121" y="362"/>
                  </a:cubicBezTo>
                  <a:cubicBezTo>
                    <a:pt x="122" y="360"/>
                    <a:pt x="122" y="364"/>
                    <a:pt x="123" y="363"/>
                  </a:cubicBezTo>
                  <a:cubicBezTo>
                    <a:pt x="122" y="370"/>
                    <a:pt x="108" y="374"/>
                    <a:pt x="106" y="375"/>
                  </a:cubicBezTo>
                  <a:cubicBezTo>
                    <a:pt x="108" y="374"/>
                    <a:pt x="108" y="372"/>
                    <a:pt x="107" y="371"/>
                  </a:cubicBezTo>
                  <a:cubicBezTo>
                    <a:pt x="107" y="372"/>
                    <a:pt x="104" y="372"/>
                    <a:pt x="105" y="376"/>
                  </a:cubicBezTo>
                  <a:cubicBezTo>
                    <a:pt x="129" y="376"/>
                    <a:pt x="129" y="376"/>
                    <a:pt x="129" y="376"/>
                  </a:cubicBezTo>
                  <a:cubicBezTo>
                    <a:pt x="134" y="372"/>
                    <a:pt x="144" y="364"/>
                    <a:pt x="145" y="363"/>
                  </a:cubicBezTo>
                  <a:cubicBezTo>
                    <a:pt x="148" y="364"/>
                    <a:pt x="157" y="357"/>
                    <a:pt x="154" y="353"/>
                  </a:cubicBezTo>
                  <a:cubicBezTo>
                    <a:pt x="149" y="354"/>
                    <a:pt x="133" y="366"/>
                    <a:pt x="129" y="362"/>
                  </a:cubicBezTo>
                  <a:cubicBezTo>
                    <a:pt x="127" y="360"/>
                    <a:pt x="135" y="355"/>
                    <a:pt x="136" y="354"/>
                  </a:cubicBezTo>
                  <a:cubicBezTo>
                    <a:pt x="142" y="349"/>
                    <a:pt x="150" y="354"/>
                    <a:pt x="152" y="349"/>
                  </a:cubicBezTo>
                  <a:cubicBezTo>
                    <a:pt x="152" y="353"/>
                    <a:pt x="156" y="344"/>
                    <a:pt x="157" y="346"/>
                  </a:cubicBezTo>
                  <a:cubicBezTo>
                    <a:pt x="160" y="337"/>
                    <a:pt x="172" y="335"/>
                    <a:pt x="172" y="324"/>
                  </a:cubicBezTo>
                  <a:cubicBezTo>
                    <a:pt x="170" y="326"/>
                    <a:pt x="163" y="330"/>
                    <a:pt x="163" y="326"/>
                  </a:cubicBezTo>
                  <a:cubicBezTo>
                    <a:pt x="162" y="328"/>
                    <a:pt x="156" y="328"/>
                    <a:pt x="154" y="327"/>
                  </a:cubicBezTo>
                  <a:cubicBezTo>
                    <a:pt x="156" y="324"/>
                    <a:pt x="160" y="324"/>
                    <a:pt x="162" y="323"/>
                  </a:cubicBezTo>
                  <a:cubicBezTo>
                    <a:pt x="163" y="324"/>
                    <a:pt x="163" y="324"/>
                    <a:pt x="162" y="325"/>
                  </a:cubicBezTo>
                  <a:cubicBezTo>
                    <a:pt x="165" y="321"/>
                    <a:pt x="169" y="315"/>
                    <a:pt x="175" y="314"/>
                  </a:cubicBezTo>
                  <a:cubicBezTo>
                    <a:pt x="175" y="311"/>
                    <a:pt x="183" y="305"/>
                    <a:pt x="186" y="299"/>
                  </a:cubicBezTo>
                  <a:cubicBezTo>
                    <a:pt x="183" y="298"/>
                    <a:pt x="183" y="304"/>
                    <a:pt x="183" y="299"/>
                  </a:cubicBezTo>
                  <a:cubicBezTo>
                    <a:pt x="180" y="304"/>
                    <a:pt x="157" y="315"/>
                    <a:pt x="152" y="315"/>
                  </a:cubicBezTo>
                  <a:cubicBezTo>
                    <a:pt x="153" y="307"/>
                    <a:pt x="167" y="298"/>
                    <a:pt x="177" y="297"/>
                  </a:cubicBezTo>
                  <a:cubicBezTo>
                    <a:pt x="183" y="296"/>
                    <a:pt x="189" y="282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5" y="278"/>
                    <a:pt x="198" y="274"/>
                    <a:pt x="198" y="274"/>
                  </a:cubicBezTo>
                  <a:cubicBezTo>
                    <a:pt x="198" y="273"/>
                    <a:pt x="195" y="274"/>
                    <a:pt x="195" y="272"/>
                  </a:cubicBezTo>
                  <a:cubicBezTo>
                    <a:pt x="195" y="277"/>
                    <a:pt x="185" y="276"/>
                    <a:pt x="188" y="282"/>
                  </a:cubicBezTo>
                  <a:cubicBezTo>
                    <a:pt x="183" y="280"/>
                    <a:pt x="165" y="298"/>
                    <a:pt x="159" y="293"/>
                  </a:cubicBezTo>
                  <a:cubicBezTo>
                    <a:pt x="160" y="298"/>
                    <a:pt x="133" y="304"/>
                    <a:pt x="129" y="305"/>
                  </a:cubicBezTo>
                  <a:cubicBezTo>
                    <a:pt x="131" y="303"/>
                    <a:pt x="129" y="300"/>
                    <a:pt x="133" y="301"/>
                  </a:cubicBezTo>
                  <a:cubicBezTo>
                    <a:pt x="125" y="297"/>
                    <a:pt x="143" y="289"/>
                    <a:pt x="143" y="290"/>
                  </a:cubicBezTo>
                  <a:cubicBezTo>
                    <a:pt x="145" y="286"/>
                    <a:pt x="160" y="283"/>
                    <a:pt x="164" y="282"/>
                  </a:cubicBezTo>
                  <a:cubicBezTo>
                    <a:pt x="169" y="282"/>
                    <a:pt x="192" y="268"/>
                    <a:pt x="193" y="272"/>
                  </a:cubicBezTo>
                  <a:cubicBezTo>
                    <a:pt x="193" y="270"/>
                    <a:pt x="193" y="269"/>
                    <a:pt x="193" y="268"/>
                  </a:cubicBezTo>
                  <a:cubicBezTo>
                    <a:pt x="192" y="268"/>
                    <a:pt x="192" y="268"/>
                    <a:pt x="191" y="268"/>
                  </a:cubicBezTo>
                  <a:cubicBezTo>
                    <a:pt x="191" y="267"/>
                    <a:pt x="193" y="266"/>
                    <a:pt x="194" y="265"/>
                  </a:cubicBezTo>
                  <a:cubicBezTo>
                    <a:pt x="198" y="264"/>
                    <a:pt x="197" y="262"/>
                    <a:pt x="200" y="259"/>
                  </a:cubicBezTo>
                  <a:cubicBezTo>
                    <a:pt x="203" y="255"/>
                    <a:pt x="207" y="251"/>
                    <a:pt x="211" y="250"/>
                  </a:cubicBezTo>
                  <a:cubicBezTo>
                    <a:pt x="211" y="253"/>
                    <a:pt x="212" y="251"/>
                    <a:pt x="214" y="252"/>
                  </a:cubicBezTo>
                  <a:cubicBezTo>
                    <a:pt x="214" y="252"/>
                    <a:pt x="214" y="252"/>
                    <a:pt x="214" y="252"/>
                  </a:cubicBezTo>
                  <a:cubicBezTo>
                    <a:pt x="212" y="252"/>
                    <a:pt x="210" y="266"/>
                    <a:pt x="209" y="267"/>
                  </a:cubicBezTo>
                  <a:cubicBezTo>
                    <a:pt x="207" y="272"/>
                    <a:pt x="204" y="275"/>
                    <a:pt x="200" y="278"/>
                  </a:cubicBezTo>
                  <a:cubicBezTo>
                    <a:pt x="200" y="281"/>
                    <a:pt x="200" y="283"/>
                    <a:pt x="198" y="285"/>
                  </a:cubicBezTo>
                  <a:cubicBezTo>
                    <a:pt x="200" y="287"/>
                    <a:pt x="199" y="287"/>
                    <a:pt x="197" y="290"/>
                  </a:cubicBezTo>
                  <a:cubicBezTo>
                    <a:pt x="197" y="291"/>
                    <a:pt x="198" y="291"/>
                    <a:pt x="198" y="291"/>
                  </a:cubicBezTo>
                  <a:cubicBezTo>
                    <a:pt x="201" y="289"/>
                    <a:pt x="210" y="276"/>
                    <a:pt x="207" y="275"/>
                  </a:cubicBezTo>
                  <a:cubicBezTo>
                    <a:pt x="214" y="272"/>
                    <a:pt x="218" y="254"/>
                    <a:pt x="217" y="247"/>
                  </a:cubicBezTo>
                  <a:cubicBezTo>
                    <a:pt x="215" y="248"/>
                    <a:pt x="213" y="247"/>
                    <a:pt x="213" y="247"/>
                  </a:cubicBezTo>
                  <a:cubicBezTo>
                    <a:pt x="213" y="247"/>
                    <a:pt x="212" y="247"/>
                    <a:pt x="212" y="248"/>
                  </a:cubicBezTo>
                  <a:cubicBezTo>
                    <a:pt x="212" y="248"/>
                    <a:pt x="211" y="248"/>
                    <a:pt x="211" y="248"/>
                  </a:cubicBezTo>
                  <a:cubicBezTo>
                    <a:pt x="210" y="248"/>
                    <a:pt x="210" y="249"/>
                    <a:pt x="209" y="249"/>
                  </a:cubicBezTo>
                  <a:cubicBezTo>
                    <a:pt x="210" y="248"/>
                    <a:pt x="210" y="248"/>
                    <a:pt x="211" y="248"/>
                  </a:cubicBezTo>
                  <a:cubicBezTo>
                    <a:pt x="211" y="248"/>
                    <a:pt x="211" y="248"/>
                    <a:pt x="212" y="248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09" y="248"/>
                    <a:pt x="211" y="245"/>
                    <a:pt x="208" y="245"/>
                  </a:cubicBezTo>
                  <a:cubicBezTo>
                    <a:pt x="208" y="246"/>
                    <a:pt x="201" y="253"/>
                    <a:pt x="197" y="250"/>
                  </a:cubicBezTo>
                  <a:cubicBezTo>
                    <a:pt x="197" y="250"/>
                    <a:pt x="193" y="246"/>
                    <a:pt x="195" y="247"/>
                  </a:cubicBezTo>
                  <a:cubicBezTo>
                    <a:pt x="199" y="243"/>
                    <a:pt x="224" y="213"/>
                    <a:pt x="219" y="210"/>
                  </a:cubicBezTo>
                  <a:cubicBezTo>
                    <a:pt x="219" y="210"/>
                    <a:pt x="213" y="212"/>
                    <a:pt x="214" y="211"/>
                  </a:cubicBezTo>
                  <a:cubicBezTo>
                    <a:pt x="213" y="212"/>
                    <a:pt x="213" y="213"/>
                    <a:pt x="215" y="213"/>
                  </a:cubicBezTo>
                  <a:cubicBezTo>
                    <a:pt x="211" y="218"/>
                    <a:pt x="206" y="212"/>
                    <a:pt x="209" y="208"/>
                  </a:cubicBezTo>
                  <a:cubicBezTo>
                    <a:pt x="211" y="205"/>
                    <a:pt x="211" y="206"/>
                    <a:pt x="211" y="203"/>
                  </a:cubicBezTo>
                  <a:cubicBezTo>
                    <a:pt x="214" y="200"/>
                    <a:pt x="222" y="193"/>
                    <a:pt x="223" y="193"/>
                  </a:cubicBezTo>
                  <a:cubicBezTo>
                    <a:pt x="222" y="194"/>
                    <a:pt x="221" y="194"/>
                    <a:pt x="220" y="194"/>
                  </a:cubicBezTo>
                  <a:cubicBezTo>
                    <a:pt x="221" y="192"/>
                    <a:pt x="226" y="189"/>
                    <a:pt x="227" y="193"/>
                  </a:cubicBezTo>
                  <a:cubicBezTo>
                    <a:pt x="230" y="192"/>
                    <a:pt x="227" y="190"/>
                    <a:pt x="229" y="189"/>
                  </a:cubicBezTo>
                  <a:cubicBezTo>
                    <a:pt x="215" y="187"/>
                    <a:pt x="213" y="201"/>
                    <a:pt x="202" y="200"/>
                  </a:cubicBezTo>
                  <a:cubicBezTo>
                    <a:pt x="203" y="200"/>
                    <a:pt x="204" y="187"/>
                    <a:pt x="206" y="188"/>
                  </a:cubicBezTo>
                  <a:cubicBezTo>
                    <a:pt x="209" y="190"/>
                    <a:pt x="215" y="181"/>
                    <a:pt x="218" y="182"/>
                  </a:cubicBezTo>
                  <a:cubicBezTo>
                    <a:pt x="214" y="179"/>
                    <a:pt x="219" y="175"/>
                    <a:pt x="221" y="172"/>
                  </a:cubicBezTo>
                  <a:cubicBezTo>
                    <a:pt x="220" y="173"/>
                    <a:pt x="219" y="172"/>
                    <a:pt x="221" y="171"/>
                  </a:cubicBezTo>
                  <a:cubicBezTo>
                    <a:pt x="217" y="170"/>
                    <a:pt x="212" y="177"/>
                    <a:pt x="212" y="177"/>
                  </a:cubicBezTo>
                  <a:cubicBezTo>
                    <a:pt x="206" y="176"/>
                    <a:pt x="213" y="172"/>
                    <a:pt x="211" y="169"/>
                  </a:cubicBezTo>
                  <a:cubicBezTo>
                    <a:pt x="212" y="169"/>
                    <a:pt x="213" y="170"/>
                    <a:pt x="213" y="171"/>
                  </a:cubicBezTo>
                  <a:cubicBezTo>
                    <a:pt x="214" y="166"/>
                    <a:pt x="218" y="154"/>
                    <a:pt x="225" y="153"/>
                  </a:cubicBezTo>
                  <a:cubicBezTo>
                    <a:pt x="222" y="148"/>
                    <a:pt x="219" y="151"/>
                    <a:pt x="222" y="143"/>
                  </a:cubicBezTo>
                  <a:cubicBezTo>
                    <a:pt x="224" y="139"/>
                    <a:pt x="228" y="137"/>
                    <a:pt x="228" y="136"/>
                  </a:cubicBezTo>
                  <a:cubicBezTo>
                    <a:pt x="228" y="137"/>
                    <a:pt x="230" y="140"/>
                    <a:pt x="230" y="139"/>
                  </a:cubicBezTo>
                  <a:cubicBezTo>
                    <a:pt x="234" y="137"/>
                    <a:pt x="229" y="126"/>
                    <a:pt x="235" y="126"/>
                  </a:cubicBezTo>
                  <a:cubicBezTo>
                    <a:pt x="234" y="124"/>
                    <a:pt x="234" y="121"/>
                    <a:pt x="234" y="119"/>
                  </a:cubicBezTo>
                  <a:cubicBezTo>
                    <a:pt x="235" y="120"/>
                    <a:pt x="235" y="120"/>
                    <a:pt x="235" y="121"/>
                  </a:cubicBezTo>
                  <a:cubicBezTo>
                    <a:pt x="240" y="115"/>
                    <a:pt x="244" y="101"/>
                    <a:pt x="245" y="93"/>
                  </a:cubicBezTo>
                  <a:cubicBezTo>
                    <a:pt x="240" y="91"/>
                    <a:pt x="236" y="112"/>
                    <a:pt x="236" y="112"/>
                  </a:cubicBezTo>
                  <a:cubicBezTo>
                    <a:pt x="236" y="112"/>
                    <a:pt x="236" y="113"/>
                    <a:pt x="236" y="113"/>
                  </a:cubicBezTo>
                  <a:cubicBezTo>
                    <a:pt x="236" y="115"/>
                    <a:pt x="234" y="113"/>
                    <a:pt x="233" y="113"/>
                  </a:cubicBezTo>
                  <a:cubicBezTo>
                    <a:pt x="236" y="117"/>
                    <a:pt x="228" y="128"/>
                    <a:pt x="229" y="126"/>
                  </a:cubicBezTo>
                  <a:cubicBezTo>
                    <a:pt x="229" y="127"/>
                    <a:pt x="230" y="133"/>
                    <a:pt x="230" y="134"/>
                  </a:cubicBezTo>
                  <a:cubicBezTo>
                    <a:pt x="226" y="134"/>
                    <a:pt x="224" y="124"/>
                    <a:pt x="224" y="121"/>
                  </a:cubicBezTo>
                  <a:cubicBezTo>
                    <a:pt x="224" y="120"/>
                    <a:pt x="231" y="119"/>
                    <a:pt x="224" y="115"/>
                  </a:cubicBezTo>
                  <a:cubicBezTo>
                    <a:pt x="226" y="111"/>
                    <a:pt x="234" y="100"/>
                    <a:pt x="232" y="97"/>
                  </a:cubicBezTo>
                  <a:cubicBezTo>
                    <a:pt x="232" y="99"/>
                    <a:pt x="225" y="99"/>
                    <a:pt x="227" y="102"/>
                  </a:cubicBezTo>
                  <a:cubicBezTo>
                    <a:pt x="226" y="102"/>
                    <a:pt x="219" y="98"/>
                    <a:pt x="222" y="97"/>
                  </a:cubicBezTo>
                  <a:cubicBezTo>
                    <a:pt x="214" y="97"/>
                    <a:pt x="212" y="109"/>
                    <a:pt x="210" y="114"/>
                  </a:cubicBezTo>
                  <a:cubicBezTo>
                    <a:pt x="213" y="115"/>
                    <a:pt x="211" y="111"/>
                    <a:pt x="213" y="111"/>
                  </a:cubicBezTo>
                  <a:cubicBezTo>
                    <a:pt x="214" y="111"/>
                    <a:pt x="212" y="113"/>
                    <a:pt x="212" y="114"/>
                  </a:cubicBezTo>
                  <a:cubicBezTo>
                    <a:pt x="215" y="113"/>
                    <a:pt x="218" y="113"/>
                    <a:pt x="221" y="112"/>
                  </a:cubicBezTo>
                  <a:cubicBezTo>
                    <a:pt x="219" y="113"/>
                    <a:pt x="215" y="123"/>
                    <a:pt x="215" y="123"/>
                  </a:cubicBezTo>
                  <a:cubicBezTo>
                    <a:pt x="207" y="126"/>
                    <a:pt x="203" y="126"/>
                    <a:pt x="201" y="132"/>
                  </a:cubicBezTo>
                  <a:cubicBezTo>
                    <a:pt x="198" y="139"/>
                    <a:pt x="209" y="133"/>
                    <a:pt x="206" y="142"/>
                  </a:cubicBezTo>
                  <a:cubicBezTo>
                    <a:pt x="204" y="146"/>
                    <a:pt x="202" y="148"/>
                    <a:pt x="199" y="150"/>
                  </a:cubicBezTo>
                  <a:cubicBezTo>
                    <a:pt x="199" y="148"/>
                    <a:pt x="197" y="148"/>
                    <a:pt x="197" y="146"/>
                  </a:cubicBezTo>
                  <a:cubicBezTo>
                    <a:pt x="194" y="145"/>
                    <a:pt x="193" y="154"/>
                    <a:pt x="193" y="155"/>
                  </a:cubicBezTo>
                  <a:cubicBezTo>
                    <a:pt x="197" y="155"/>
                    <a:pt x="197" y="156"/>
                    <a:pt x="199" y="159"/>
                  </a:cubicBezTo>
                  <a:cubicBezTo>
                    <a:pt x="198" y="159"/>
                    <a:pt x="197" y="160"/>
                    <a:pt x="197" y="161"/>
                  </a:cubicBezTo>
                  <a:cubicBezTo>
                    <a:pt x="198" y="161"/>
                    <a:pt x="199" y="161"/>
                    <a:pt x="201" y="161"/>
                  </a:cubicBezTo>
                  <a:cubicBezTo>
                    <a:pt x="201" y="163"/>
                    <a:pt x="195" y="162"/>
                    <a:pt x="200" y="163"/>
                  </a:cubicBezTo>
                  <a:cubicBezTo>
                    <a:pt x="199" y="164"/>
                    <a:pt x="198" y="164"/>
                    <a:pt x="197" y="164"/>
                  </a:cubicBezTo>
                  <a:cubicBezTo>
                    <a:pt x="198" y="168"/>
                    <a:pt x="196" y="165"/>
                    <a:pt x="196" y="168"/>
                  </a:cubicBezTo>
                  <a:cubicBezTo>
                    <a:pt x="196" y="169"/>
                    <a:pt x="197" y="170"/>
                    <a:pt x="199" y="169"/>
                  </a:cubicBezTo>
                  <a:cubicBezTo>
                    <a:pt x="196" y="171"/>
                    <a:pt x="192" y="172"/>
                    <a:pt x="190" y="176"/>
                  </a:cubicBezTo>
                  <a:cubicBezTo>
                    <a:pt x="189" y="176"/>
                    <a:pt x="190" y="174"/>
                    <a:pt x="190" y="174"/>
                  </a:cubicBezTo>
                  <a:cubicBezTo>
                    <a:pt x="188" y="175"/>
                    <a:pt x="180" y="178"/>
                    <a:pt x="184" y="179"/>
                  </a:cubicBezTo>
                  <a:cubicBezTo>
                    <a:pt x="181" y="183"/>
                    <a:pt x="178" y="181"/>
                    <a:pt x="178" y="189"/>
                  </a:cubicBezTo>
                  <a:cubicBezTo>
                    <a:pt x="182" y="187"/>
                    <a:pt x="182" y="183"/>
                    <a:pt x="186" y="184"/>
                  </a:cubicBezTo>
                  <a:cubicBezTo>
                    <a:pt x="184" y="185"/>
                    <a:pt x="188" y="189"/>
                    <a:pt x="188" y="184"/>
                  </a:cubicBezTo>
                  <a:cubicBezTo>
                    <a:pt x="192" y="185"/>
                    <a:pt x="190" y="194"/>
                    <a:pt x="188" y="196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85" y="194"/>
                    <a:pt x="174" y="208"/>
                    <a:pt x="173" y="200"/>
                  </a:cubicBezTo>
                  <a:cubicBezTo>
                    <a:pt x="171" y="200"/>
                    <a:pt x="168" y="206"/>
                    <a:pt x="171" y="207"/>
                  </a:cubicBezTo>
                  <a:cubicBezTo>
                    <a:pt x="169" y="209"/>
                    <a:pt x="167" y="211"/>
                    <a:pt x="165" y="213"/>
                  </a:cubicBezTo>
                  <a:cubicBezTo>
                    <a:pt x="163" y="215"/>
                    <a:pt x="163" y="219"/>
                    <a:pt x="164" y="220"/>
                  </a:cubicBezTo>
                  <a:cubicBezTo>
                    <a:pt x="161" y="220"/>
                    <a:pt x="162" y="224"/>
                    <a:pt x="159" y="226"/>
                  </a:cubicBezTo>
                  <a:cubicBezTo>
                    <a:pt x="152" y="231"/>
                    <a:pt x="158" y="230"/>
                    <a:pt x="157" y="236"/>
                  </a:cubicBezTo>
                  <a:cubicBezTo>
                    <a:pt x="163" y="235"/>
                    <a:pt x="174" y="234"/>
                    <a:pt x="176" y="227"/>
                  </a:cubicBezTo>
                  <a:cubicBezTo>
                    <a:pt x="179" y="227"/>
                    <a:pt x="188" y="224"/>
                    <a:pt x="188" y="228"/>
                  </a:cubicBezTo>
                  <a:cubicBezTo>
                    <a:pt x="193" y="224"/>
                    <a:pt x="195" y="213"/>
                    <a:pt x="204" y="217"/>
                  </a:cubicBezTo>
                  <a:cubicBezTo>
                    <a:pt x="204" y="216"/>
                    <a:pt x="203" y="216"/>
                    <a:pt x="203" y="215"/>
                  </a:cubicBezTo>
                  <a:cubicBezTo>
                    <a:pt x="205" y="214"/>
                    <a:pt x="206" y="218"/>
                    <a:pt x="204" y="219"/>
                  </a:cubicBezTo>
                  <a:cubicBezTo>
                    <a:pt x="206" y="220"/>
                    <a:pt x="209" y="219"/>
                    <a:pt x="209" y="216"/>
                  </a:cubicBezTo>
                  <a:cubicBezTo>
                    <a:pt x="212" y="219"/>
                    <a:pt x="207" y="223"/>
                    <a:pt x="204" y="220"/>
                  </a:cubicBezTo>
                  <a:cubicBezTo>
                    <a:pt x="204" y="223"/>
                    <a:pt x="196" y="230"/>
                    <a:pt x="195" y="232"/>
                  </a:cubicBezTo>
                  <a:cubicBezTo>
                    <a:pt x="194" y="234"/>
                    <a:pt x="190" y="236"/>
                    <a:pt x="188" y="234"/>
                  </a:cubicBezTo>
                  <a:cubicBezTo>
                    <a:pt x="185" y="238"/>
                    <a:pt x="183" y="240"/>
                    <a:pt x="178" y="242"/>
                  </a:cubicBezTo>
                  <a:cubicBezTo>
                    <a:pt x="173" y="244"/>
                    <a:pt x="168" y="246"/>
                    <a:pt x="164" y="248"/>
                  </a:cubicBezTo>
                  <a:cubicBezTo>
                    <a:pt x="165" y="247"/>
                    <a:pt x="165" y="248"/>
                    <a:pt x="161" y="249"/>
                  </a:cubicBezTo>
                  <a:cubicBezTo>
                    <a:pt x="162" y="249"/>
                    <a:pt x="163" y="248"/>
                    <a:pt x="164" y="248"/>
                  </a:cubicBezTo>
                  <a:cubicBezTo>
                    <a:pt x="161" y="249"/>
                    <a:pt x="150" y="253"/>
                    <a:pt x="156" y="252"/>
                  </a:cubicBezTo>
                  <a:cubicBezTo>
                    <a:pt x="154" y="256"/>
                    <a:pt x="146" y="248"/>
                    <a:pt x="155" y="248"/>
                  </a:cubicBezTo>
                  <a:cubicBezTo>
                    <a:pt x="153" y="247"/>
                    <a:pt x="157" y="240"/>
                    <a:pt x="158" y="238"/>
                  </a:cubicBezTo>
                  <a:cubicBezTo>
                    <a:pt x="156" y="239"/>
                    <a:pt x="148" y="246"/>
                    <a:pt x="152" y="246"/>
                  </a:cubicBezTo>
                  <a:cubicBezTo>
                    <a:pt x="151" y="250"/>
                    <a:pt x="138" y="262"/>
                    <a:pt x="141" y="270"/>
                  </a:cubicBezTo>
                  <a:cubicBezTo>
                    <a:pt x="138" y="268"/>
                    <a:pt x="134" y="280"/>
                    <a:pt x="135" y="279"/>
                  </a:cubicBezTo>
                  <a:cubicBezTo>
                    <a:pt x="135" y="280"/>
                    <a:pt x="132" y="282"/>
                    <a:pt x="135" y="281"/>
                  </a:cubicBezTo>
                  <a:cubicBezTo>
                    <a:pt x="135" y="281"/>
                    <a:pt x="131" y="284"/>
                    <a:pt x="134" y="283"/>
                  </a:cubicBezTo>
                  <a:cubicBezTo>
                    <a:pt x="133" y="285"/>
                    <a:pt x="128" y="289"/>
                    <a:pt x="131" y="289"/>
                  </a:cubicBezTo>
                  <a:cubicBezTo>
                    <a:pt x="127" y="295"/>
                    <a:pt x="112" y="325"/>
                    <a:pt x="114" y="325"/>
                  </a:cubicBezTo>
                  <a:cubicBezTo>
                    <a:pt x="113" y="327"/>
                    <a:pt x="110" y="328"/>
                    <a:pt x="109" y="331"/>
                  </a:cubicBezTo>
                  <a:cubicBezTo>
                    <a:pt x="107" y="335"/>
                    <a:pt x="104" y="339"/>
                    <a:pt x="99" y="339"/>
                  </a:cubicBezTo>
                  <a:cubicBezTo>
                    <a:pt x="101" y="341"/>
                    <a:pt x="97" y="342"/>
                    <a:pt x="100" y="344"/>
                  </a:cubicBezTo>
                  <a:cubicBezTo>
                    <a:pt x="100" y="345"/>
                    <a:pt x="100" y="345"/>
                    <a:pt x="99" y="344"/>
                  </a:cubicBezTo>
                  <a:cubicBezTo>
                    <a:pt x="99" y="353"/>
                    <a:pt x="99" y="349"/>
                    <a:pt x="93" y="350"/>
                  </a:cubicBezTo>
                  <a:cubicBezTo>
                    <a:pt x="94" y="349"/>
                    <a:pt x="97" y="349"/>
                    <a:pt x="93" y="348"/>
                  </a:cubicBezTo>
                  <a:cubicBezTo>
                    <a:pt x="97" y="346"/>
                    <a:pt x="98" y="339"/>
                    <a:pt x="98" y="338"/>
                  </a:cubicBezTo>
                  <a:cubicBezTo>
                    <a:pt x="96" y="333"/>
                    <a:pt x="101" y="326"/>
                    <a:pt x="103" y="322"/>
                  </a:cubicBezTo>
                  <a:cubicBezTo>
                    <a:pt x="106" y="317"/>
                    <a:pt x="111" y="316"/>
                    <a:pt x="109" y="312"/>
                  </a:cubicBezTo>
                  <a:cubicBezTo>
                    <a:pt x="109" y="309"/>
                    <a:pt x="110" y="307"/>
                    <a:pt x="109" y="307"/>
                  </a:cubicBezTo>
                  <a:cubicBezTo>
                    <a:pt x="113" y="302"/>
                    <a:pt x="107" y="294"/>
                    <a:pt x="103" y="297"/>
                  </a:cubicBezTo>
                  <a:cubicBezTo>
                    <a:pt x="109" y="294"/>
                    <a:pt x="105" y="269"/>
                    <a:pt x="97" y="270"/>
                  </a:cubicBezTo>
                  <a:cubicBezTo>
                    <a:pt x="95" y="277"/>
                    <a:pt x="103" y="290"/>
                    <a:pt x="98" y="295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6" y="305"/>
                    <a:pt x="106" y="312"/>
                    <a:pt x="96" y="320"/>
                  </a:cubicBezTo>
                  <a:cubicBezTo>
                    <a:pt x="92" y="319"/>
                    <a:pt x="93" y="305"/>
                    <a:pt x="90" y="305"/>
                  </a:cubicBezTo>
                  <a:cubicBezTo>
                    <a:pt x="94" y="299"/>
                    <a:pt x="79" y="288"/>
                    <a:pt x="81" y="282"/>
                  </a:cubicBezTo>
                  <a:cubicBezTo>
                    <a:pt x="76" y="286"/>
                    <a:pt x="77" y="286"/>
                    <a:pt x="78" y="294"/>
                  </a:cubicBezTo>
                  <a:cubicBezTo>
                    <a:pt x="79" y="297"/>
                    <a:pt x="85" y="305"/>
                    <a:pt x="85" y="306"/>
                  </a:cubicBezTo>
                  <a:cubicBezTo>
                    <a:pt x="85" y="308"/>
                    <a:pt x="82" y="318"/>
                    <a:pt x="88" y="318"/>
                  </a:cubicBezTo>
                  <a:cubicBezTo>
                    <a:pt x="87" y="320"/>
                    <a:pt x="88" y="334"/>
                    <a:pt x="92" y="335"/>
                  </a:cubicBezTo>
                  <a:cubicBezTo>
                    <a:pt x="91" y="336"/>
                    <a:pt x="90" y="336"/>
                    <a:pt x="89" y="336"/>
                  </a:cubicBezTo>
                  <a:cubicBezTo>
                    <a:pt x="91" y="337"/>
                    <a:pt x="88" y="341"/>
                    <a:pt x="87" y="341"/>
                  </a:cubicBezTo>
                  <a:cubicBezTo>
                    <a:pt x="86" y="341"/>
                    <a:pt x="84" y="322"/>
                    <a:pt x="78" y="324"/>
                  </a:cubicBezTo>
                  <a:cubicBezTo>
                    <a:pt x="77" y="321"/>
                    <a:pt x="73" y="293"/>
                    <a:pt x="70" y="294"/>
                  </a:cubicBezTo>
                  <a:cubicBezTo>
                    <a:pt x="70" y="288"/>
                    <a:pt x="69" y="291"/>
                    <a:pt x="63" y="291"/>
                  </a:cubicBezTo>
                  <a:cubicBezTo>
                    <a:pt x="55" y="282"/>
                    <a:pt x="67" y="281"/>
                    <a:pt x="57" y="275"/>
                  </a:cubicBezTo>
                  <a:cubicBezTo>
                    <a:pt x="57" y="275"/>
                    <a:pt x="57" y="275"/>
                    <a:pt x="58" y="275"/>
                  </a:cubicBezTo>
                  <a:cubicBezTo>
                    <a:pt x="58" y="275"/>
                    <a:pt x="56" y="263"/>
                    <a:pt x="64" y="264"/>
                  </a:cubicBezTo>
                  <a:cubicBezTo>
                    <a:pt x="64" y="263"/>
                    <a:pt x="64" y="263"/>
                    <a:pt x="63" y="263"/>
                  </a:cubicBezTo>
                  <a:cubicBezTo>
                    <a:pt x="64" y="261"/>
                    <a:pt x="66" y="263"/>
                    <a:pt x="67" y="262"/>
                  </a:cubicBezTo>
                  <a:cubicBezTo>
                    <a:pt x="62" y="256"/>
                    <a:pt x="75" y="239"/>
                    <a:pt x="77" y="230"/>
                  </a:cubicBezTo>
                  <a:cubicBezTo>
                    <a:pt x="79" y="230"/>
                    <a:pt x="78" y="228"/>
                    <a:pt x="83" y="225"/>
                  </a:cubicBezTo>
                  <a:cubicBezTo>
                    <a:pt x="82" y="225"/>
                    <a:pt x="82" y="225"/>
                    <a:pt x="81" y="225"/>
                  </a:cubicBezTo>
                  <a:cubicBezTo>
                    <a:pt x="89" y="220"/>
                    <a:pt x="91" y="214"/>
                    <a:pt x="95" y="206"/>
                  </a:cubicBezTo>
                  <a:cubicBezTo>
                    <a:pt x="97" y="203"/>
                    <a:pt x="107" y="190"/>
                    <a:pt x="105" y="189"/>
                  </a:cubicBezTo>
                  <a:cubicBezTo>
                    <a:pt x="106" y="189"/>
                    <a:pt x="115" y="182"/>
                    <a:pt x="113" y="181"/>
                  </a:cubicBezTo>
                  <a:cubicBezTo>
                    <a:pt x="113" y="178"/>
                    <a:pt x="112" y="177"/>
                    <a:pt x="114" y="174"/>
                  </a:cubicBezTo>
                  <a:cubicBezTo>
                    <a:pt x="120" y="177"/>
                    <a:pt x="122" y="166"/>
                    <a:pt x="127" y="161"/>
                  </a:cubicBezTo>
                  <a:cubicBezTo>
                    <a:pt x="131" y="156"/>
                    <a:pt x="136" y="152"/>
                    <a:pt x="137" y="150"/>
                  </a:cubicBezTo>
                  <a:cubicBezTo>
                    <a:pt x="141" y="144"/>
                    <a:pt x="140" y="155"/>
                    <a:pt x="144" y="145"/>
                  </a:cubicBezTo>
                  <a:cubicBezTo>
                    <a:pt x="146" y="140"/>
                    <a:pt x="146" y="136"/>
                    <a:pt x="151" y="136"/>
                  </a:cubicBezTo>
                  <a:cubicBezTo>
                    <a:pt x="150" y="135"/>
                    <a:pt x="153" y="131"/>
                    <a:pt x="153" y="130"/>
                  </a:cubicBezTo>
                  <a:cubicBezTo>
                    <a:pt x="157" y="129"/>
                    <a:pt x="160" y="128"/>
                    <a:pt x="164" y="129"/>
                  </a:cubicBezTo>
                  <a:cubicBezTo>
                    <a:pt x="166" y="127"/>
                    <a:pt x="160" y="125"/>
                    <a:pt x="160" y="125"/>
                  </a:cubicBezTo>
                  <a:cubicBezTo>
                    <a:pt x="160" y="122"/>
                    <a:pt x="161" y="119"/>
                    <a:pt x="163" y="117"/>
                  </a:cubicBezTo>
                  <a:cubicBezTo>
                    <a:pt x="166" y="113"/>
                    <a:pt x="169" y="111"/>
                    <a:pt x="171" y="106"/>
                  </a:cubicBezTo>
                  <a:cubicBezTo>
                    <a:pt x="176" y="95"/>
                    <a:pt x="190" y="92"/>
                    <a:pt x="194" y="81"/>
                  </a:cubicBezTo>
                  <a:cubicBezTo>
                    <a:pt x="198" y="84"/>
                    <a:pt x="241" y="49"/>
                    <a:pt x="245" y="44"/>
                  </a:cubicBezTo>
                  <a:cubicBezTo>
                    <a:pt x="246" y="44"/>
                    <a:pt x="252" y="46"/>
                    <a:pt x="252" y="45"/>
                  </a:cubicBezTo>
                  <a:cubicBezTo>
                    <a:pt x="251" y="45"/>
                    <a:pt x="250" y="44"/>
                    <a:pt x="251" y="43"/>
                  </a:cubicBezTo>
                  <a:cubicBezTo>
                    <a:pt x="251" y="44"/>
                    <a:pt x="252" y="45"/>
                    <a:pt x="253" y="45"/>
                  </a:cubicBezTo>
                  <a:cubicBezTo>
                    <a:pt x="253" y="44"/>
                    <a:pt x="252" y="38"/>
                    <a:pt x="252" y="38"/>
                  </a:cubicBezTo>
                  <a:cubicBezTo>
                    <a:pt x="251" y="38"/>
                    <a:pt x="250" y="39"/>
                    <a:pt x="250" y="40"/>
                  </a:cubicBezTo>
                  <a:cubicBezTo>
                    <a:pt x="249" y="39"/>
                    <a:pt x="247" y="39"/>
                    <a:pt x="246" y="38"/>
                  </a:cubicBezTo>
                  <a:cubicBezTo>
                    <a:pt x="247" y="38"/>
                    <a:pt x="251" y="37"/>
                    <a:pt x="252" y="38"/>
                  </a:cubicBezTo>
                  <a:cubicBezTo>
                    <a:pt x="249" y="36"/>
                    <a:pt x="236" y="39"/>
                    <a:pt x="239" y="44"/>
                  </a:cubicBezTo>
                  <a:cubicBezTo>
                    <a:pt x="236" y="45"/>
                    <a:pt x="229" y="43"/>
                    <a:pt x="230" y="49"/>
                  </a:cubicBezTo>
                  <a:cubicBezTo>
                    <a:pt x="225" y="52"/>
                    <a:pt x="230" y="44"/>
                    <a:pt x="225" y="52"/>
                  </a:cubicBezTo>
                  <a:cubicBezTo>
                    <a:pt x="223" y="54"/>
                    <a:pt x="221" y="56"/>
                    <a:pt x="219" y="57"/>
                  </a:cubicBezTo>
                  <a:cubicBezTo>
                    <a:pt x="214" y="60"/>
                    <a:pt x="210" y="61"/>
                    <a:pt x="206" y="62"/>
                  </a:cubicBezTo>
                  <a:cubicBezTo>
                    <a:pt x="206" y="64"/>
                    <a:pt x="204" y="65"/>
                    <a:pt x="206" y="67"/>
                  </a:cubicBezTo>
                  <a:cubicBezTo>
                    <a:pt x="202" y="65"/>
                    <a:pt x="198" y="74"/>
                    <a:pt x="197" y="70"/>
                  </a:cubicBezTo>
                  <a:cubicBezTo>
                    <a:pt x="193" y="72"/>
                    <a:pt x="184" y="80"/>
                    <a:pt x="181" y="85"/>
                  </a:cubicBezTo>
                  <a:cubicBezTo>
                    <a:pt x="178" y="87"/>
                    <a:pt x="175" y="92"/>
                    <a:pt x="170" y="93"/>
                  </a:cubicBezTo>
                  <a:cubicBezTo>
                    <a:pt x="168" y="98"/>
                    <a:pt x="164" y="102"/>
                    <a:pt x="161" y="107"/>
                  </a:cubicBezTo>
                  <a:cubicBezTo>
                    <a:pt x="161" y="107"/>
                    <a:pt x="159" y="104"/>
                    <a:pt x="159" y="106"/>
                  </a:cubicBezTo>
                  <a:cubicBezTo>
                    <a:pt x="158" y="111"/>
                    <a:pt x="155" y="115"/>
                    <a:pt x="153" y="119"/>
                  </a:cubicBezTo>
                  <a:cubicBezTo>
                    <a:pt x="147" y="128"/>
                    <a:pt x="139" y="136"/>
                    <a:pt x="132" y="144"/>
                  </a:cubicBezTo>
                  <a:cubicBezTo>
                    <a:pt x="129" y="148"/>
                    <a:pt x="110" y="164"/>
                    <a:pt x="110" y="164"/>
                  </a:cubicBezTo>
                  <a:cubicBezTo>
                    <a:pt x="106" y="153"/>
                    <a:pt x="111" y="136"/>
                    <a:pt x="106" y="127"/>
                  </a:cubicBezTo>
                  <a:cubicBezTo>
                    <a:pt x="104" y="124"/>
                    <a:pt x="108" y="116"/>
                    <a:pt x="109" y="113"/>
                  </a:cubicBezTo>
                  <a:cubicBezTo>
                    <a:pt x="109" y="108"/>
                    <a:pt x="109" y="103"/>
                    <a:pt x="108" y="98"/>
                  </a:cubicBezTo>
                  <a:cubicBezTo>
                    <a:pt x="108" y="99"/>
                    <a:pt x="107" y="99"/>
                    <a:pt x="107" y="100"/>
                  </a:cubicBezTo>
                  <a:cubicBezTo>
                    <a:pt x="107" y="100"/>
                    <a:pt x="107" y="95"/>
                    <a:pt x="107" y="92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6" y="92"/>
                    <a:pt x="106" y="92"/>
                    <a:pt x="105" y="92"/>
                  </a:cubicBezTo>
                  <a:cubicBezTo>
                    <a:pt x="107" y="102"/>
                    <a:pt x="96" y="113"/>
                    <a:pt x="99" y="124"/>
                  </a:cubicBezTo>
                  <a:cubicBezTo>
                    <a:pt x="102" y="135"/>
                    <a:pt x="107" y="149"/>
                    <a:pt x="101" y="160"/>
                  </a:cubicBezTo>
                  <a:cubicBezTo>
                    <a:pt x="99" y="153"/>
                    <a:pt x="87" y="160"/>
                    <a:pt x="86" y="164"/>
                  </a:cubicBezTo>
                  <a:cubicBezTo>
                    <a:pt x="84" y="158"/>
                    <a:pt x="90" y="145"/>
                    <a:pt x="93" y="140"/>
                  </a:cubicBezTo>
                  <a:cubicBezTo>
                    <a:pt x="96" y="136"/>
                    <a:pt x="97" y="131"/>
                    <a:pt x="93" y="126"/>
                  </a:cubicBezTo>
                  <a:cubicBezTo>
                    <a:pt x="92" y="126"/>
                    <a:pt x="84" y="129"/>
                    <a:pt x="84" y="127"/>
                  </a:cubicBezTo>
                  <a:cubicBezTo>
                    <a:pt x="82" y="117"/>
                    <a:pt x="93" y="107"/>
                    <a:pt x="94" y="100"/>
                  </a:cubicBezTo>
                  <a:cubicBezTo>
                    <a:pt x="94" y="98"/>
                    <a:pt x="94" y="92"/>
                    <a:pt x="96" y="91"/>
                  </a:cubicBezTo>
                  <a:cubicBezTo>
                    <a:pt x="98" y="89"/>
                    <a:pt x="95" y="84"/>
                    <a:pt x="91" y="91"/>
                  </a:cubicBezTo>
                  <a:cubicBezTo>
                    <a:pt x="82" y="112"/>
                    <a:pt x="72" y="128"/>
                    <a:pt x="56" y="145"/>
                  </a:cubicBezTo>
                  <a:cubicBezTo>
                    <a:pt x="53" y="144"/>
                    <a:pt x="54" y="138"/>
                    <a:pt x="52" y="137"/>
                  </a:cubicBezTo>
                  <a:cubicBezTo>
                    <a:pt x="48" y="135"/>
                    <a:pt x="50" y="140"/>
                    <a:pt x="49" y="140"/>
                  </a:cubicBezTo>
                  <a:cubicBezTo>
                    <a:pt x="48" y="141"/>
                    <a:pt x="53" y="142"/>
                    <a:pt x="52" y="139"/>
                  </a:cubicBezTo>
                  <a:cubicBezTo>
                    <a:pt x="54" y="141"/>
                    <a:pt x="50" y="145"/>
                    <a:pt x="48" y="146"/>
                  </a:cubicBezTo>
                  <a:cubicBezTo>
                    <a:pt x="49" y="146"/>
                    <a:pt x="49" y="147"/>
                    <a:pt x="50" y="148"/>
                  </a:cubicBezTo>
                  <a:cubicBezTo>
                    <a:pt x="49" y="147"/>
                    <a:pt x="49" y="147"/>
                    <a:pt x="48" y="148"/>
                  </a:cubicBezTo>
                  <a:cubicBezTo>
                    <a:pt x="50" y="150"/>
                    <a:pt x="54" y="159"/>
                    <a:pt x="49" y="161"/>
                  </a:cubicBezTo>
                  <a:cubicBezTo>
                    <a:pt x="48" y="161"/>
                    <a:pt x="48" y="160"/>
                    <a:pt x="49" y="160"/>
                  </a:cubicBezTo>
                  <a:cubicBezTo>
                    <a:pt x="49" y="160"/>
                    <a:pt x="42" y="159"/>
                    <a:pt x="42" y="158"/>
                  </a:cubicBezTo>
                  <a:cubicBezTo>
                    <a:pt x="43" y="158"/>
                    <a:pt x="41" y="130"/>
                    <a:pt x="39" y="129"/>
                  </a:cubicBezTo>
                  <a:cubicBezTo>
                    <a:pt x="40" y="128"/>
                    <a:pt x="41" y="128"/>
                    <a:pt x="41" y="128"/>
                  </a:cubicBezTo>
                  <a:cubicBezTo>
                    <a:pt x="37" y="127"/>
                    <a:pt x="37" y="109"/>
                    <a:pt x="37" y="103"/>
                  </a:cubicBezTo>
                  <a:cubicBezTo>
                    <a:pt x="36" y="104"/>
                    <a:pt x="35" y="104"/>
                    <a:pt x="34" y="105"/>
                  </a:cubicBezTo>
                  <a:cubicBezTo>
                    <a:pt x="37" y="98"/>
                    <a:pt x="35" y="97"/>
                    <a:pt x="35" y="92"/>
                  </a:cubicBezTo>
                  <a:cubicBezTo>
                    <a:pt x="35" y="91"/>
                    <a:pt x="29" y="86"/>
                    <a:pt x="34" y="86"/>
                  </a:cubicBezTo>
                  <a:cubicBezTo>
                    <a:pt x="31" y="89"/>
                    <a:pt x="35" y="87"/>
                    <a:pt x="36" y="88"/>
                  </a:cubicBezTo>
                  <a:cubicBezTo>
                    <a:pt x="39" y="88"/>
                    <a:pt x="33" y="80"/>
                    <a:pt x="31" y="79"/>
                  </a:cubicBezTo>
                  <a:cubicBezTo>
                    <a:pt x="31" y="78"/>
                    <a:pt x="33" y="71"/>
                    <a:pt x="35" y="69"/>
                  </a:cubicBezTo>
                  <a:cubicBezTo>
                    <a:pt x="39" y="66"/>
                    <a:pt x="44" y="74"/>
                    <a:pt x="40" y="75"/>
                  </a:cubicBezTo>
                  <a:cubicBezTo>
                    <a:pt x="48" y="78"/>
                    <a:pt x="41" y="93"/>
                    <a:pt x="47" y="99"/>
                  </a:cubicBezTo>
                  <a:cubicBezTo>
                    <a:pt x="48" y="97"/>
                    <a:pt x="49" y="95"/>
                    <a:pt x="48" y="93"/>
                  </a:cubicBezTo>
                  <a:cubicBezTo>
                    <a:pt x="48" y="93"/>
                    <a:pt x="49" y="94"/>
                    <a:pt x="50" y="94"/>
                  </a:cubicBezTo>
                  <a:cubicBezTo>
                    <a:pt x="48" y="91"/>
                    <a:pt x="55" y="90"/>
                    <a:pt x="54" y="86"/>
                  </a:cubicBezTo>
                  <a:cubicBezTo>
                    <a:pt x="54" y="86"/>
                    <a:pt x="53" y="87"/>
                    <a:pt x="54" y="88"/>
                  </a:cubicBezTo>
                  <a:cubicBezTo>
                    <a:pt x="52" y="87"/>
                    <a:pt x="58" y="80"/>
                    <a:pt x="57" y="77"/>
                  </a:cubicBezTo>
                  <a:cubicBezTo>
                    <a:pt x="62" y="79"/>
                    <a:pt x="63" y="71"/>
                    <a:pt x="62" y="67"/>
                  </a:cubicBezTo>
                  <a:cubicBezTo>
                    <a:pt x="52" y="68"/>
                    <a:pt x="52" y="81"/>
                    <a:pt x="48" y="86"/>
                  </a:cubicBezTo>
                  <a:cubicBezTo>
                    <a:pt x="48" y="86"/>
                    <a:pt x="48" y="75"/>
                    <a:pt x="45" y="78"/>
                  </a:cubicBezTo>
                  <a:cubicBezTo>
                    <a:pt x="49" y="71"/>
                    <a:pt x="44" y="62"/>
                    <a:pt x="49" y="56"/>
                  </a:cubicBezTo>
                  <a:cubicBezTo>
                    <a:pt x="52" y="52"/>
                    <a:pt x="63" y="44"/>
                    <a:pt x="53" y="43"/>
                  </a:cubicBezTo>
                  <a:cubicBezTo>
                    <a:pt x="54" y="42"/>
                    <a:pt x="55" y="42"/>
                    <a:pt x="56" y="41"/>
                  </a:cubicBezTo>
                  <a:cubicBezTo>
                    <a:pt x="51" y="39"/>
                    <a:pt x="47" y="52"/>
                    <a:pt x="39" y="51"/>
                  </a:cubicBezTo>
                  <a:cubicBezTo>
                    <a:pt x="40" y="53"/>
                    <a:pt x="41" y="53"/>
                    <a:pt x="38" y="52"/>
                  </a:cubicBezTo>
                  <a:cubicBezTo>
                    <a:pt x="39" y="58"/>
                    <a:pt x="39" y="55"/>
                    <a:pt x="38" y="61"/>
                  </a:cubicBezTo>
                  <a:cubicBezTo>
                    <a:pt x="38" y="60"/>
                    <a:pt x="39" y="60"/>
                    <a:pt x="40" y="59"/>
                  </a:cubicBezTo>
                  <a:cubicBezTo>
                    <a:pt x="38" y="62"/>
                    <a:pt x="40" y="65"/>
                    <a:pt x="37" y="68"/>
                  </a:cubicBezTo>
                  <a:cubicBezTo>
                    <a:pt x="36" y="65"/>
                    <a:pt x="34" y="64"/>
                    <a:pt x="31" y="62"/>
                  </a:cubicBezTo>
                  <a:cubicBezTo>
                    <a:pt x="32" y="61"/>
                    <a:pt x="33" y="60"/>
                    <a:pt x="34" y="60"/>
                  </a:cubicBezTo>
                  <a:cubicBezTo>
                    <a:pt x="31" y="55"/>
                    <a:pt x="33" y="53"/>
                    <a:pt x="27" y="52"/>
                  </a:cubicBezTo>
                  <a:cubicBezTo>
                    <a:pt x="28" y="49"/>
                    <a:pt x="26" y="41"/>
                    <a:pt x="29" y="40"/>
                  </a:cubicBezTo>
                  <a:cubicBezTo>
                    <a:pt x="32" y="40"/>
                    <a:pt x="22" y="23"/>
                    <a:pt x="25" y="22"/>
                  </a:cubicBezTo>
                  <a:cubicBezTo>
                    <a:pt x="21" y="23"/>
                    <a:pt x="25" y="15"/>
                    <a:pt x="23" y="12"/>
                  </a:cubicBezTo>
                  <a:cubicBezTo>
                    <a:pt x="20" y="8"/>
                    <a:pt x="23" y="3"/>
                    <a:pt x="22" y="0"/>
                  </a:cubicBezTo>
                  <a:cubicBezTo>
                    <a:pt x="17" y="2"/>
                    <a:pt x="21" y="5"/>
                    <a:pt x="20" y="9"/>
                  </a:cubicBezTo>
                  <a:cubicBezTo>
                    <a:pt x="18" y="7"/>
                    <a:pt x="19" y="14"/>
                    <a:pt x="19" y="16"/>
                  </a:cubicBezTo>
                  <a:cubicBezTo>
                    <a:pt x="20" y="19"/>
                    <a:pt x="17" y="27"/>
                    <a:pt x="22" y="28"/>
                  </a:cubicBezTo>
                  <a:cubicBezTo>
                    <a:pt x="21" y="30"/>
                    <a:pt x="18" y="32"/>
                    <a:pt x="16" y="31"/>
                  </a:cubicBezTo>
                  <a:cubicBezTo>
                    <a:pt x="18" y="38"/>
                    <a:pt x="22" y="42"/>
                    <a:pt x="24" y="49"/>
                  </a:cubicBezTo>
                  <a:cubicBezTo>
                    <a:pt x="25" y="44"/>
                    <a:pt x="27" y="60"/>
                    <a:pt x="26" y="58"/>
                  </a:cubicBezTo>
                  <a:cubicBezTo>
                    <a:pt x="23" y="55"/>
                    <a:pt x="25" y="58"/>
                    <a:pt x="24" y="58"/>
                  </a:cubicBezTo>
                  <a:cubicBezTo>
                    <a:pt x="24" y="58"/>
                    <a:pt x="25" y="58"/>
                    <a:pt x="25" y="59"/>
                  </a:cubicBezTo>
                  <a:cubicBezTo>
                    <a:pt x="19" y="59"/>
                    <a:pt x="21" y="60"/>
                    <a:pt x="17" y="55"/>
                  </a:cubicBezTo>
                  <a:cubicBezTo>
                    <a:pt x="16" y="55"/>
                    <a:pt x="15" y="55"/>
                    <a:pt x="14" y="57"/>
                  </a:cubicBezTo>
                  <a:cubicBezTo>
                    <a:pt x="13" y="52"/>
                    <a:pt x="8" y="48"/>
                    <a:pt x="4" y="51"/>
                  </a:cubicBezTo>
                  <a:cubicBezTo>
                    <a:pt x="10" y="55"/>
                    <a:pt x="6" y="58"/>
                    <a:pt x="11" y="62"/>
                  </a:cubicBezTo>
                  <a:cubicBezTo>
                    <a:pt x="14" y="64"/>
                    <a:pt x="19" y="73"/>
                    <a:pt x="17" y="76"/>
                  </a:cubicBezTo>
                  <a:cubicBezTo>
                    <a:pt x="15" y="76"/>
                    <a:pt x="14" y="75"/>
                    <a:pt x="15" y="74"/>
                  </a:cubicBezTo>
                  <a:cubicBezTo>
                    <a:pt x="12" y="74"/>
                    <a:pt x="15" y="79"/>
                    <a:pt x="13" y="79"/>
                  </a:cubicBezTo>
                  <a:cubicBezTo>
                    <a:pt x="19" y="77"/>
                    <a:pt x="19" y="86"/>
                    <a:pt x="16" y="89"/>
                  </a:cubicBezTo>
                  <a:cubicBezTo>
                    <a:pt x="17" y="89"/>
                    <a:pt x="13" y="87"/>
                    <a:pt x="13" y="90"/>
                  </a:cubicBezTo>
                  <a:cubicBezTo>
                    <a:pt x="9" y="87"/>
                    <a:pt x="8" y="77"/>
                    <a:pt x="2" y="78"/>
                  </a:cubicBezTo>
                  <a:cubicBezTo>
                    <a:pt x="3" y="75"/>
                    <a:pt x="2" y="72"/>
                    <a:pt x="0" y="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82"/>
                    <a:pt x="1" y="87"/>
                    <a:pt x="2" y="90"/>
                  </a:cubicBezTo>
                  <a:cubicBezTo>
                    <a:pt x="3" y="94"/>
                    <a:pt x="1" y="94"/>
                    <a:pt x="2" y="95"/>
                  </a:cubicBezTo>
                  <a:cubicBezTo>
                    <a:pt x="2" y="96"/>
                    <a:pt x="2" y="97"/>
                    <a:pt x="3" y="97"/>
                  </a:cubicBezTo>
                  <a:cubicBezTo>
                    <a:pt x="8" y="85"/>
                    <a:pt x="21" y="120"/>
                    <a:pt x="22" y="123"/>
                  </a:cubicBezTo>
                  <a:cubicBezTo>
                    <a:pt x="18" y="118"/>
                    <a:pt x="11" y="119"/>
                    <a:pt x="6" y="120"/>
                  </a:cubicBezTo>
                  <a:cubicBezTo>
                    <a:pt x="6" y="118"/>
                    <a:pt x="7" y="98"/>
                    <a:pt x="4" y="98"/>
                  </a:cubicBezTo>
                  <a:cubicBezTo>
                    <a:pt x="1" y="98"/>
                    <a:pt x="6" y="103"/>
                    <a:pt x="0" y="10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" y="116"/>
                    <a:pt x="2" y="116"/>
                    <a:pt x="3" y="118"/>
                  </a:cubicBezTo>
                  <a:cubicBezTo>
                    <a:pt x="1" y="119"/>
                    <a:pt x="1" y="114"/>
                    <a:pt x="1" y="118"/>
                  </a:cubicBezTo>
                  <a:cubicBezTo>
                    <a:pt x="1" y="118"/>
                    <a:pt x="0" y="118"/>
                    <a:pt x="0" y="117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" y="132"/>
                    <a:pt x="3" y="135"/>
                    <a:pt x="4" y="136"/>
                  </a:cubicBezTo>
                  <a:cubicBezTo>
                    <a:pt x="5" y="138"/>
                    <a:pt x="22" y="158"/>
                    <a:pt x="13" y="156"/>
                  </a:cubicBezTo>
                  <a:cubicBezTo>
                    <a:pt x="16" y="158"/>
                    <a:pt x="14" y="157"/>
                    <a:pt x="13" y="158"/>
                  </a:cubicBezTo>
                  <a:cubicBezTo>
                    <a:pt x="15" y="158"/>
                    <a:pt x="15" y="164"/>
                    <a:pt x="19" y="161"/>
                  </a:cubicBezTo>
                  <a:cubicBezTo>
                    <a:pt x="18" y="161"/>
                    <a:pt x="17" y="160"/>
                    <a:pt x="16" y="159"/>
                  </a:cubicBezTo>
                  <a:cubicBezTo>
                    <a:pt x="17" y="160"/>
                    <a:pt x="27" y="165"/>
                    <a:pt x="26" y="167"/>
                  </a:cubicBezTo>
                  <a:cubicBezTo>
                    <a:pt x="26" y="173"/>
                    <a:pt x="23" y="170"/>
                    <a:pt x="28" y="174"/>
                  </a:cubicBezTo>
                  <a:cubicBezTo>
                    <a:pt x="33" y="177"/>
                    <a:pt x="37" y="191"/>
                    <a:pt x="39" y="197"/>
                  </a:cubicBezTo>
                  <a:cubicBezTo>
                    <a:pt x="42" y="205"/>
                    <a:pt x="39" y="208"/>
                    <a:pt x="42" y="215"/>
                  </a:cubicBezTo>
                  <a:cubicBezTo>
                    <a:pt x="44" y="221"/>
                    <a:pt x="51" y="232"/>
                    <a:pt x="46" y="239"/>
                  </a:cubicBezTo>
                  <a:cubicBezTo>
                    <a:pt x="46" y="239"/>
                    <a:pt x="48" y="249"/>
                    <a:pt x="47" y="253"/>
                  </a:cubicBezTo>
                  <a:cubicBezTo>
                    <a:pt x="47" y="257"/>
                    <a:pt x="56" y="280"/>
                    <a:pt x="48" y="281"/>
                  </a:cubicBezTo>
                  <a:cubicBezTo>
                    <a:pt x="53" y="285"/>
                    <a:pt x="54" y="288"/>
                    <a:pt x="54" y="295"/>
                  </a:cubicBezTo>
                  <a:cubicBezTo>
                    <a:pt x="54" y="300"/>
                    <a:pt x="57" y="302"/>
                    <a:pt x="57" y="307"/>
                  </a:cubicBezTo>
                  <a:cubicBezTo>
                    <a:pt x="56" y="314"/>
                    <a:pt x="58" y="318"/>
                    <a:pt x="52" y="326"/>
                  </a:cubicBezTo>
                  <a:cubicBezTo>
                    <a:pt x="61" y="326"/>
                    <a:pt x="56" y="333"/>
                    <a:pt x="57" y="338"/>
                  </a:cubicBezTo>
                  <a:cubicBezTo>
                    <a:pt x="59" y="344"/>
                    <a:pt x="60" y="352"/>
                    <a:pt x="58" y="359"/>
                  </a:cubicBezTo>
                  <a:cubicBezTo>
                    <a:pt x="57" y="362"/>
                    <a:pt x="55" y="365"/>
                    <a:pt x="53" y="367"/>
                  </a:cubicBezTo>
                  <a:cubicBezTo>
                    <a:pt x="53" y="370"/>
                    <a:pt x="54" y="373"/>
                    <a:pt x="54" y="376"/>
                  </a:cubicBezTo>
                  <a:cubicBezTo>
                    <a:pt x="79" y="376"/>
                    <a:pt x="79" y="376"/>
                    <a:pt x="79" y="376"/>
                  </a:cubicBezTo>
                  <a:cubicBezTo>
                    <a:pt x="81" y="368"/>
                    <a:pt x="86" y="354"/>
                    <a:pt x="95" y="357"/>
                  </a:cubicBezTo>
                  <a:close/>
                  <a:moveTo>
                    <a:pt x="224" y="132"/>
                  </a:moveTo>
                  <a:cubicBezTo>
                    <a:pt x="222" y="131"/>
                    <a:pt x="221" y="131"/>
                    <a:pt x="223" y="134"/>
                  </a:cubicBezTo>
                  <a:cubicBezTo>
                    <a:pt x="221" y="135"/>
                    <a:pt x="220" y="135"/>
                    <a:pt x="219" y="134"/>
                  </a:cubicBezTo>
                  <a:cubicBezTo>
                    <a:pt x="218" y="136"/>
                    <a:pt x="216" y="138"/>
                    <a:pt x="214" y="139"/>
                  </a:cubicBezTo>
                  <a:cubicBezTo>
                    <a:pt x="216" y="136"/>
                    <a:pt x="212" y="138"/>
                    <a:pt x="212" y="136"/>
                  </a:cubicBezTo>
                  <a:cubicBezTo>
                    <a:pt x="212" y="137"/>
                    <a:pt x="222" y="125"/>
                    <a:pt x="224" y="132"/>
                  </a:cubicBezTo>
                  <a:close/>
                  <a:moveTo>
                    <a:pt x="203" y="158"/>
                  </a:moveTo>
                  <a:cubicBezTo>
                    <a:pt x="206" y="154"/>
                    <a:pt x="212" y="146"/>
                    <a:pt x="218" y="148"/>
                  </a:cubicBezTo>
                  <a:cubicBezTo>
                    <a:pt x="217" y="154"/>
                    <a:pt x="214" y="157"/>
                    <a:pt x="210" y="161"/>
                  </a:cubicBezTo>
                  <a:cubicBezTo>
                    <a:pt x="210" y="160"/>
                    <a:pt x="209" y="160"/>
                    <a:pt x="209" y="159"/>
                  </a:cubicBezTo>
                  <a:cubicBezTo>
                    <a:pt x="208" y="161"/>
                    <a:pt x="208" y="164"/>
                    <a:pt x="206" y="164"/>
                  </a:cubicBezTo>
                  <a:cubicBezTo>
                    <a:pt x="203" y="162"/>
                    <a:pt x="199" y="167"/>
                    <a:pt x="203" y="158"/>
                  </a:cubicBezTo>
                  <a:close/>
                  <a:moveTo>
                    <a:pt x="195" y="209"/>
                  </a:moveTo>
                  <a:cubicBezTo>
                    <a:pt x="194" y="209"/>
                    <a:pt x="193" y="209"/>
                    <a:pt x="193" y="208"/>
                  </a:cubicBezTo>
                  <a:cubicBezTo>
                    <a:pt x="191" y="216"/>
                    <a:pt x="175" y="224"/>
                    <a:pt x="168" y="224"/>
                  </a:cubicBezTo>
                  <a:cubicBezTo>
                    <a:pt x="169" y="224"/>
                    <a:pt x="166" y="222"/>
                    <a:pt x="165" y="223"/>
                  </a:cubicBezTo>
                  <a:cubicBezTo>
                    <a:pt x="165" y="220"/>
                    <a:pt x="171" y="212"/>
                    <a:pt x="173" y="208"/>
                  </a:cubicBezTo>
                  <a:cubicBezTo>
                    <a:pt x="177" y="208"/>
                    <a:pt x="181" y="208"/>
                    <a:pt x="186" y="206"/>
                  </a:cubicBezTo>
                  <a:cubicBezTo>
                    <a:pt x="190" y="204"/>
                    <a:pt x="192" y="198"/>
                    <a:pt x="197" y="199"/>
                  </a:cubicBezTo>
                  <a:cubicBezTo>
                    <a:pt x="197" y="201"/>
                    <a:pt x="194" y="209"/>
                    <a:pt x="195" y="209"/>
                  </a:cubicBezTo>
                  <a:close/>
                  <a:moveTo>
                    <a:pt x="199" y="184"/>
                  </a:moveTo>
                  <a:cubicBezTo>
                    <a:pt x="197" y="183"/>
                    <a:pt x="195" y="181"/>
                    <a:pt x="194" y="180"/>
                  </a:cubicBezTo>
                  <a:cubicBezTo>
                    <a:pt x="197" y="178"/>
                    <a:pt x="200" y="177"/>
                    <a:pt x="200" y="173"/>
                  </a:cubicBezTo>
                  <a:cubicBezTo>
                    <a:pt x="206" y="176"/>
                    <a:pt x="203" y="178"/>
                    <a:pt x="205" y="181"/>
                  </a:cubicBezTo>
                  <a:cubicBezTo>
                    <a:pt x="201" y="182"/>
                    <a:pt x="205" y="187"/>
                    <a:pt x="199" y="184"/>
                  </a:cubicBezTo>
                  <a:close/>
                  <a:moveTo>
                    <a:pt x="192" y="244"/>
                  </a:moveTo>
                  <a:cubicBezTo>
                    <a:pt x="193" y="245"/>
                    <a:pt x="193" y="246"/>
                    <a:pt x="194" y="246"/>
                  </a:cubicBezTo>
                  <a:cubicBezTo>
                    <a:pt x="192" y="248"/>
                    <a:pt x="191" y="247"/>
                    <a:pt x="190" y="245"/>
                  </a:cubicBezTo>
                  <a:cubicBezTo>
                    <a:pt x="192" y="245"/>
                    <a:pt x="191" y="244"/>
                    <a:pt x="192" y="244"/>
                  </a:cubicBezTo>
                  <a:close/>
                  <a:moveTo>
                    <a:pt x="147" y="268"/>
                  </a:moveTo>
                  <a:cubicBezTo>
                    <a:pt x="149" y="268"/>
                    <a:pt x="143" y="263"/>
                    <a:pt x="149" y="266"/>
                  </a:cubicBezTo>
                  <a:cubicBezTo>
                    <a:pt x="147" y="258"/>
                    <a:pt x="169" y="255"/>
                    <a:pt x="171" y="253"/>
                  </a:cubicBezTo>
                  <a:cubicBezTo>
                    <a:pt x="171" y="253"/>
                    <a:pt x="172" y="254"/>
                    <a:pt x="173" y="254"/>
                  </a:cubicBezTo>
                  <a:cubicBezTo>
                    <a:pt x="170" y="251"/>
                    <a:pt x="181" y="252"/>
                    <a:pt x="181" y="252"/>
                  </a:cubicBezTo>
                  <a:cubicBezTo>
                    <a:pt x="180" y="246"/>
                    <a:pt x="188" y="246"/>
                    <a:pt x="190" y="251"/>
                  </a:cubicBezTo>
                  <a:cubicBezTo>
                    <a:pt x="188" y="251"/>
                    <a:pt x="188" y="259"/>
                    <a:pt x="185" y="262"/>
                  </a:cubicBezTo>
                  <a:cubicBezTo>
                    <a:pt x="182" y="265"/>
                    <a:pt x="177" y="265"/>
                    <a:pt x="175" y="267"/>
                  </a:cubicBezTo>
                  <a:cubicBezTo>
                    <a:pt x="171" y="270"/>
                    <a:pt x="155" y="277"/>
                    <a:pt x="153" y="275"/>
                  </a:cubicBezTo>
                  <a:cubicBezTo>
                    <a:pt x="153" y="280"/>
                    <a:pt x="141" y="282"/>
                    <a:pt x="141" y="275"/>
                  </a:cubicBezTo>
                  <a:cubicBezTo>
                    <a:pt x="141" y="274"/>
                    <a:pt x="145" y="267"/>
                    <a:pt x="147" y="268"/>
                  </a:cubicBezTo>
                  <a:close/>
                  <a:moveTo>
                    <a:pt x="135" y="343"/>
                  </a:moveTo>
                  <a:cubicBezTo>
                    <a:pt x="131" y="346"/>
                    <a:pt x="124" y="350"/>
                    <a:pt x="120" y="350"/>
                  </a:cubicBezTo>
                  <a:cubicBezTo>
                    <a:pt x="116" y="350"/>
                    <a:pt x="127" y="344"/>
                    <a:pt x="127" y="344"/>
                  </a:cubicBezTo>
                  <a:cubicBezTo>
                    <a:pt x="124" y="344"/>
                    <a:pt x="126" y="338"/>
                    <a:pt x="130" y="337"/>
                  </a:cubicBezTo>
                  <a:cubicBezTo>
                    <a:pt x="137" y="335"/>
                    <a:pt x="138" y="336"/>
                    <a:pt x="135" y="343"/>
                  </a:cubicBezTo>
                  <a:close/>
                  <a:moveTo>
                    <a:pt x="151" y="331"/>
                  </a:moveTo>
                  <a:cubicBezTo>
                    <a:pt x="150" y="334"/>
                    <a:pt x="148" y="337"/>
                    <a:pt x="145" y="336"/>
                  </a:cubicBezTo>
                  <a:cubicBezTo>
                    <a:pt x="147" y="333"/>
                    <a:pt x="145" y="329"/>
                    <a:pt x="148" y="328"/>
                  </a:cubicBezTo>
                  <a:cubicBezTo>
                    <a:pt x="148" y="329"/>
                    <a:pt x="152" y="330"/>
                    <a:pt x="151" y="331"/>
                  </a:cubicBezTo>
                  <a:close/>
                  <a:moveTo>
                    <a:pt x="126" y="318"/>
                  </a:moveTo>
                  <a:cubicBezTo>
                    <a:pt x="132" y="317"/>
                    <a:pt x="131" y="324"/>
                    <a:pt x="131" y="324"/>
                  </a:cubicBezTo>
                  <a:cubicBezTo>
                    <a:pt x="133" y="322"/>
                    <a:pt x="132" y="319"/>
                    <a:pt x="131" y="318"/>
                  </a:cubicBezTo>
                  <a:cubicBezTo>
                    <a:pt x="135" y="318"/>
                    <a:pt x="143" y="304"/>
                    <a:pt x="149" y="312"/>
                  </a:cubicBezTo>
                  <a:cubicBezTo>
                    <a:pt x="154" y="319"/>
                    <a:pt x="135" y="322"/>
                    <a:pt x="132" y="326"/>
                  </a:cubicBezTo>
                  <a:cubicBezTo>
                    <a:pt x="126" y="326"/>
                    <a:pt x="124" y="329"/>
                    <a:pt x="119" y="329"/>
                  </a:cubicBezTo>
                  <a:cubicBezTo>
                    <a:pt x="119" y="328"/>
                    <a:pt x="119" y="327"/>
                    <a:pt x="118" y="327"/>
                  </a:cubicBezTo>
                  <a:cubicBezTo>
                    <a:pt x="118" y="328"/>
                    <a:pt x="118" y="328"/>
                    <a:pt x="117" y="328"/>
                  </a:cubicBezTo>
                  <a:cubicBezTo>
                    <a:pt x="118" y="323"/>
                    <a:pt x="121" y="319"/>
                    <a:pt x="126" y="318"/>
                  </a:cubicBezTo>
                  <a:close/>
                  <a:moveTo>
                    <a:pt x="112" y="352"/>
                  </a:moveTo>
                  <a:cubicBezTo>
                    <a:pt x="112" y="348"/>
                    <a:pt x="118" y="338"/>
                    <a:pt x="119" y="342"/>
                  </a:cubicBezTo>
                  <a:cubicBezTo>
                    <a:pt x="118" y="343"/>
                    <a:pt x="117" y="344"/>
                    <a:pt x="116" y="344"/>
                  </a:cubicBezTo>
                  <a:cubicBezTo>
                    <a:pt x="117" y="346"/>
                    <a:pt x="117" y="349"/>
                    <a:pt x="116" y="351"/>
                  </a:cubicBezTo>
                  <a:cubicBezTo>
                    <a:pt x="116" y="350"/>
                    <a:pt x="113" y="354"/>
                    <a:pt x="113" y="355"/>
                  </a:cubicBezTo>
                  <a:cubicBezTo>
                    <a:pt x="110" y="353"/>
                    <a:pt x="106" y="359"/>
                    <a:pt x="103" y="354"/>
                  </a:cubicBezTo>
                  <a:cubicBezTo>
                    <a:pt x="105" y="355"/>
                    <a:pt x="110" y="349"/>
                    <a:pt x="112" y="352"/>
                  </a:cubicBezTo>
                  <a:close/>
                  <a:moveTo>
                    <a:pt x="90" y="180"/>
                  </a:moveTo>
                  <a:cubicBezTo>
                    <a:pt x="92" y="178"/>
                    <a:pt x="93" y="176"/>
                    <a:pt x="95" y="174"/>
                  </a:cubicBezTo>
                  <a:cubicBezTo>
                    <a:pt x="94" y="174"/>
                    <a:pt x="93" y="174"/>
                    <a:pt x="93" y="173"/>
                  </a:cubicBezTo>
                  <a:cubicBezTo>
                    <a:pt x="94" y="173"/>
                    <a:pt x="95" y="173"/>
                    <a:pt x="97" y="172"/>
                  </a:cubicBezTo>
                  <a:cubicBezTo>
                    <a:pt x="97" y="174"/>
                    <a:pt x="97" y="176"/>
                    <a:pt x="98" y="178"/>
                  </a:cubicBezTo>
                  <a:cubicBezTo>
                    <a:pt x="94" y="181"/>
                    <a:pt x="92" y="182"/>
                    <a:pt x="90" y="183"/>
                  </a:cubicBezTo>
                  <a:cubicBezTo>
                    <a:pt x="90" y="180"/>
                    <a:pt x="95" y="180"/>
                    <a:pt x="90" y="180"/>
                  </a:cubicBezTo>
                  <a:close/>
                  <a:moveTo>
                    <a:pt x="6" y="93"/>
                  </a:moveTo>
                  <a:cubicBezTo>
                    <a:pt x="5" y="92"/>
                    <a:pt x="4" y="88"/>
                    <a:pt x="4" y="89"/>
                  </a:cubicBezTo>
                  <a:cubicBezTo>
                    <a:pt x="4" y="89"/>
                    <a:pt x="3" y="89"/>
                    <a:pt x="3" y="88"/>
                  </a:cubicBezTo>
                  <a:cubicBezTo>
                    <a:pt x="6" y="86"/>
                    <a:pt x="4" y="91"/>
                    <a:pt x="7" y="90"/>
                  </a:cubicBezTo>
                  <a:cubicBezTo>
                    <a:pt x="7" y="91"/>
                    <a:pt x="6" y="92"/>
                    <a:pt x="6" y="93"/>
                  </a:cubicBezTo>
                  <a:close/>
                  <a:moveTo>
                    <a:pt x="22" y="97"/>
                  </a:moveTo>
                  <a:cubicBezTo>
                    <a:pt x="23" y="96"/>
                    <a:pt x="24" y="95"/>
                    <a:pt x="25" y="94"/>
                  </a:cubicBezTo>
                  <a:cubicBezTo>
                    <a:pt x="25" y="95"/>
                    <a:pt x="24" y="96"/>
                    <a:pt x="24" y="97"/>
                  </a:cubicBezTo>
                  <a:cubicBezTo>
                    <a:pt x="26" y="97"/>
                    <a:pt x="26" y="96"/>
                    <a:pt x="26" y="96"/>
                  </a:cubicBezTo>
                  <a:cubicBezTo>
                    <a:pt x="26" y="95"/>
                    <a:pt x="27" y="99"/>
                    <a:pt x="27" y="98"/>
                  </a:cubicBezTo>
                  <a:cubicBezTo>
                    <a:pt x="27" y="98"/>
                    <a:pt x="22" y="97"/>
                    <a:pt x="22" y="97"/>
                  </a:cubicBezTo>
                  <a:close/>
                  <a:moveTo>
                    <a:pt x="26" y="131"/>
                  </a:moveTo>
                  <a:cubicBezTo>
                    <a:pt x="25" y="129"/>
                    <a:pt x="25" y="127"/>
                    <a:pt x="25" y="125"/>
                  </a:cubicBezTo>
                  <a:cubicBezTo>
                    <a:pt x="27" y="126"/>
                    <a:pt x="28" y="127"/>
                    <a:pt x="29" y="130"/>
                  </a:cubicBezTo>
                  <a:cubicBezTo>
                    <a:pt x="28" y="130"/>
                    <a:pt x="27" y="130"/>
                    <a:pt x="26" y="131"/>
                  </a:cubicBezTo>
                  <a:close/>
                  <a:moveTo>
                    <a:pt x="48" y="192"/>
                  </a:moveTo>
                  <a:cubicBezTo>
                    <a:pt x="47" y="191"/>
                    <a:pt x="46" y="186"/>
                    <a:pt x="49" y="187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8" y="189"/>
                    <a:pt x="49" y="193"/>
                    <a:pt x="48" y="192"/>
                  </a:cubicBezTo>
                  <a:close/>
                  <a:moveTo>
                    <a:pt x="52" y="178"/>
                  </a:moveTo>
                  <a:cubicBezTo>
                    <a:pt x="52" y="176"/>
                    <a:pt x="52" y="188"/>
                    <a:pt x="50" y="184"/>
                  </a:cubicBezTo>
                  <a:cubicBezTo>
                    <a:pt x="49" y="186"/>
                    <a:pt x="49" y="187"/>
                    <a:pt x="51" y="187"/>
                  </a:cubicBezTo>
                  <a:cubicBezTo>
                    <a:pt x="50" y="187"/>
                    <a:pt x="50" y="188"/>
                    <a:pt x="49" y="188"/>
                  </a:cubicBezTo>
                  <a:cubicBezTo>
                    <a:pt x="49" y="187"/>
                    <a:pt x="48" y="186"/>
                    <a:pt x="47" y="186"/>
                  </a:cubicBezTo>
                  <a:cubicBezTo>
                    <a:pt x="47" y="187"/>
                    <a:pt x="47" y="187"/>
                    <a:pt x="46" y="188"/>
                  </a:cubicBezTo>
                  <a:cubicBezTo>
                    <a:pt x="46" y="189"/>
                    <a:pt x="47" y="185"/>
                    <a:pt x="47" y="186"/>
                  </a:cubicBezTo>
                  <a:cubicBezTo>
                    <a:pt x="41" y="191"/>
                    <a:pt x="44" y="165"/>
                    <a:pt x="43" y="164"/>
                  </a:cubicBezTo>
                  <a:cubicBezTo>
                    <a:pt x="53" y="166"/>
                    <a:pt x="52" y="168"/>
                    <a:pt x="52" y="178"/>
                  </a:cubicBezTo>
                  <a:close/>
                  <a:moveTo>
                    <a:pt x="75" y="207"/>
                  </a:moveTo>
                  <a:cubicBezTo>
                    <a:pt x="74" y="207"/>
                    <a:pt x="76" y="201"/>
                    <a:pt x="80" y="202"/>
                  </a:cubicBezTo>
                  <a:cubicBezTo>
                    <a:pt x="79" y="203"/>
                    <a:pt x="77" y="209"/>
                    <a:pt x="75" y="207"/>
                  </a:cubicBezTo>
                  <a:close/>
                  <a:moveTo>
                    <a:pt x="79" y="184"/>
                  </a:moveTo>
                  <a:cubicBezTo>
                    <a:pt x="75" y="189"/>
                    <a:pt x="72" y="190"/>
                    <a:pt x="70" y="194"/>
                  </a:cubicBezTo>
                  <a:cubicBezTo>
                    <a:pt x="67" y="200"/>
                    <a:pt x="62" y="208"/>
                    <a:pt x="57" y="208"/>
                  </a:cubicBezTo>
                  <a:cubicBezTo>
                    <a:pt x="56" y="209"/>
                    <a:pt x="56" y="210"/>
                    <a:pt x="57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7" y="207"/>
                    <a:pt x="58" y="205"/>
                    <a:pt x="59" y="205"/>
                  </a:cubicBezTo>
                  <a:cubicBezTo>
                    <a:pt x="58" y="205"/>
                    <a:pt x="57" y="205"/>
                    <a:pt x="56" y="206"/>
                  </a:cubicBezTo>
                  <a:cubicBezTo>
                    <a:pt x="57" y="201"/>
                    <a:pt x="58" y="197"/>
                    <a:pt x="57" y="194"/>
                  </a:cubicBezTo>
                  <a:cubicBezTo>
                    <a:pt x="61" y="193"/>
                    <a:pt x="63" y="182"/>
                    <a:pt x="67" y="178"/>
                  </a:cubicBezTo>
                  <a:cubicBezTo>
                    <a:pt x="67" y="180"/>
                    <a:pt x="71" y="182"/>
                    <a:pt x="73" y="184"/>
                  </a:cubicBezTo>
                  <a:cubicBezTo>
                    <a:pt x="73" y="181"/>
                    <a:pt x="76" y="175"/>
                    <a:pt x="74" y="172"/>
                  </a:cubicBezTo>
                  <a:cubicBezTo>
                    <a:pt x="76" y="172"/>
                    <a:pt x="77" y="171"/>
                    <a:pt x="78" y="169"/>
                  </a:cubicBezTo>
                  <a:cubicBezTo>
                    <a:pt x="79" y="166"/>
                    <a:pt x="82" y="166"/>
                    <a:pt x="82" y="165"/>
                  </a:cubicBezTo>
                  <a:cubicBezTo>
                    <a:pt x="83" y="167"/>
                    <a:pt x="81" y="169"/>
                    <a:pt x="84" y="167"/>
                  </a:cubicBezTo>
                  <a:cubicBezTo>
                    <a:pt x="82" y="174"/>
                    <a:pt x="83" y="178"/>
                    <a:pt x="79" y="184"/>
                  </a:cubicBezTo>
                  <a:close/>
                  <a:moveTo>
                    <a:pt x="58" y="161"/>
                  </a:moveTo>
                  <a:cubicBezTo>
                    <a:pt x="56" y="158"/>
                    <a:pt x="59" y="153"/>
                    <a:pt x="62" y="153"/>
                  </a:cubicBezTo>
                  <a:cubicBezTo>
                    <a:pt x="64" y="154"/>
                    <a:pt x="68" y="140"/>
                    <a:pt x="71" y="146"/>
                  </a:cubicBezTo>
                  <a:cubicBezTo>
                    <a:pt x="71" y="146"/>
                    <a:pt x="69" y="148"/>
                    <a:pt x="68" y="149"/>
                  </a:cubicBezTo>
                  <a:cubicBezTo>
                    <a:pt x="72" y="147"/>
                    <a:pt x="68" y="154"/>
                    <a:pt x="73" y="153"/>
                  </a:cubicBezTo>
                  <a:cubicBezTo>
                    <a:pt x="73" y="152"/>
                    <a:pt x="71" y="147"/>
                    <a:pt x="75" y="149"/>
                  </a:cubicBezTo>
                  <a:cubicBezTo>
                    <a:pt x="73" y="147"/>
                    <a:pt x="73" y="144"/>
                    <a:pt x="72" y="142"/>
                  </a:cubicBezTo>
                  <a:cubicBezTo>
                    <a:pt x="72" y="143"/>
                    <a:pt x="71" y="144"/>
                    <a:pt x="71" y="143"/>
                  </a:cubicBezTo>
                  <a:cubicBezTo>
                    <a:pt x="73" y="138"/>
                    <a:pt x="75" y="133"/>
                    <a:pt x="81" y="130"/>
                  </a:cubicBezTo>
                  <a:cubicBezTo>
                    <a:pt x="81" y="133"/>
                    <a:pt x="81" y="130"/>
                    <a:pt x="82" y="130"/>
                  </a:cubicBezTo>
                  <a:cubicBezTo>
                    <a:pt x="81" y="133"/>
                    <a:pt x="82" y="136"/>
                    <a:pt x="84" y="138"/>
                  </a:cubicBezTo>
                  <a:cubicBezTo>
                    <a:pt x="83" y="140"/>
                    <a:pt x="82" y="141"/>
                    <a:pt x="81" y="143"/>
                  </a:cubicBezTo>
                  <a:cubicBezTo>
                    <a:pt x="79" y="147"/>
                    <a:pt x="77" y="150"/>
                    <a:pt x="76" y="153"/>
                  </a:cubicBezTo>
                  <a:cubicBezTo>
                    <a:pt x="76" y="153"/>
                    <a:pt x="69" y="157"/>
                    <a:pt x="68" y="157"/>
                  </a:cubicBezTo>
                  <a:cubicBezTo>
                    <a:pt x="71" y="162"/>
                    <a:pt x="64" y="176"/>
                    <a:pt x="60" y="171"/>
                  </a:cubicBezTo>
                  <a:cubicBezTo>
                    <a:pt x="60" y="172"/>
                    <a:pt x="60" y="173"/>
                    <a:pt x="59" y="173"/>
                  </a:cubicBezTo>
                  <a:cubicBezTo>
                    <a:pt x="58" y="173"/>
                    <a:pt x="55" y="170"/>
                    <a:pt x="55" y="171"/>
                  </a:cubicBezTo>
                  <a:cubicBezTo>
                    <a:pt x="55" y="171"/>
                    <a:pt x="55" y="171"/>
                    <a:pt x="54" y="172"/>
                  </a:cubicBezTo>
                  <a:cubicBezTo>
                    <a:pt x="53" y="165"/>
                    <a:pt x="61" y="167"/>
                    <a:pt x="58" y="161"/>
                  </a:cubicBezTo>
                  <a:close/>
                  <a:moveTo>
                    <a:pt x="62" y="222"/>
                  </a:moveTo>
                  <a:cubicBezTo>
                    <a:pt x="58" y="224"/>
                    <a:pt x="67" y="215"/>
                    <a:pt x="66" y="220"/>
                  </a:cubicBezTo>
                  <a:cubicBezTo>
                    <a:pt x="66" y="223"/>
                    <a:pt x="63" y="233"/>
                    <a:pt x="59" y="233"/>
                  </a:cubicBezTo>
                  <a:cubicBezTo>
                    <a:pt x="59" y="233"/>
                    <a:pt x="55" y="229"/>
                    <a:pt x="55" y="228"/>
                  </a:cubicBezTo>
                  <a:cubicBezTo>
                    <a:pt x="58" y="228"/>
                    <a:pt x="59" y="223"/>
                    <a:pt x="62" y="222"/>
                  </a:cubicBezTo>
                  <a:close/>
                  <a:moveTo>
                    <a:pt x="71" y="348"/>
                  </a:moveTo>
                  <a:cubicBezTo>
                    <a:pt x="73" y="348"/>
                    <a:pt x="72" y="346"/>
                    <a:pt x="74" y="346"/>
                  </a:cubicBezTo>
                  <a:cubicBezTo>
                    <a:pt x="70" y="346"/>
                    <a:pt x="70" y="335"/>
                    <a:pt x="66" y="333"/>
                  </a:cubicBezTo>
                  <a:cubicBezTo>
                    <a:pt x="70" y="333"/>
                    <a:pt x="65" y="315"/>
                    <a:pt x="66" y="312"/>
                  </a:cubicBezTo>
                  <a:cubicBezTo>
                    <a:pt x="69" y="313"/>
                    <a:pt x="75" y="329"/>
                    <a:pt x="75" y="332"/>
                  </a:cubicBezTo>
                  <a:cubicBezTo>
                    <a:pt x="76" y="336"/>
                    <a:pt x="79" y="338"/>
                    <a:pt x="79" y="341"/>
                  </a:cubicBezTo>
                  <a:cubicBezTo>
                    <a:pt x="79" y="341"/>
                    <a:pt x="79" y="347"/>
                    <a:pt x="78" y="347"/>
                  </a:cubicBezTo>
                  <a:cubicBezTo>
                    <a:pt x="78" y="347"/>
                    <a:pt x="79" y="348"/>
                    <a:pt x="79" y="349"/>
                  </a:cubicBezTo>
                  <a:cubicBezTo>
                    <a:pt x="76" y="349"/>
                    <a:pt x="74" y="349"/>
                    <a:pt x="71" y="348"/>
                  </a:cubicBezTo>
                  <a:close/>
                  <a:moveTo>
                    <a:pt x="75" y="353"/>
                  </a:moveTo>
                  <a:cubicBezTo>
                    <a:pt x="75" y="351"/>
                    <a:pt x="80" y="353"/>
                    <a:pt x="81" y="355"/>
                  </a:cubicBezTo>
                  <a:cubicBezTo>
                    <a:pt x="78" y="357"/>
                    <a:pt x="79" y="360"/>
                    <a:pt x="76" y="362"/>
                  </a:cubicBezTo>
                  <a:cubicBezTo>
                    <a:pt x="76" y="360"/>
                    <a:pt x="75" y="354"/>
                    <a:pt x="75" y="35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9" name="Полилиния 329"/>
            <p:cNvSpPr>
              <a:spLocks/>
            </p:cNvSpPr>
            <p:nvPr/>
          </p:nvSpPr>
          <p:spPr bwMode="auto">
            <a:xfrm>
              <a:off x="0" y="6542088"/>
              <a:ext cx="146050" cy="314325"/>
            </a:xfrm>
            <a:custGeom>
              <a:avLst/>
              <a:gdLst>
                <a:gd name="T0" fmla="*/ 11 w 46"/>
                <a:gd name="T1" fmla="*/ 95 h 99"/>
                <a:gd name="T2" fmla="*/ 11 w 46"/>
                <a:gd name="T3" fmla="*/ 92 h 99"/>
                <a:gd name="T4" fmla="*/ 9 w 46"/>
                <a:gd name="T5" fmla="*/ 91 h 99"/>
                <a:gd name="T6" fmla="*/ 11 w 46"/>
                <a:gd name="T7" fmla="*/ 80 h 99"/>
                <a:gd name="T8" fmla="*/ 22 w 46"/>
                <a:gd name="T9" fmla="*/ 80 h 99"/>
                <a:gd name="T10" fmla="*/ 43 w 46"/>
                <a:gd name="T11" fmla="*/ 44 h 99"/>
                <a:gd name="T12" fmla="*/ 44 w 46"/>
                <a:gd name="T13" fmla="*/ 45 h 99"/>
                <a:gd name="T14" fmla="*/ 44 w 46"/>
                <a:gd name="T15" fmla="*/ 40 h 99"/>
                <a:gd name="T16" fmla="*/ 36 w 46"/>
                <a:gd name="T17" fmla="*/ 43 h 99"/>
                <a:gd name="T18" fmla="*/ 24 w 46"/>
                <a:gd name="T19" fmla="*/ 55 h 99"/>
                <a:gd name="T20" fmla="*/ 22 w 46"/>
                <a:gd name="T21" fmla="*/ 50 h 99"/>
                <a:gd name="T22" fmla="*/ 19 w 46"/>
                <a:gd name="T23" fmla="*/ 62 h 99"/>
                <a:gd name="T24" fmla="*/ 12 w 46"/>
                <a:gd name="T25" fmla="*/ 66 h 99"/>
                <a:gd name="T26" fmla="*/ 35 w 46"/>
                <a:gd name="T27" fmla="*/ 25 h 99"/>
                <a:gd name="T28" fmla="*/ 45 w 46"/>
                <a:gd name="T29" fmla="*/ 1 h 99"/>
                <a:gd name="T30" fmla="*/ 36 w 46"/>
                <a:gd name="T31" fmla="*/ 9 h 99"/>
                <a:gd name="T32" fmla="*/ 22 w 46"/>
                <a:gd name="T33" fmla="*/ 25 h 99"/>
                <a:gd name="T34" fmla="*/ 20 w 46"/>
                <a:gd name="T35" fmla="*/ 20 h 99"/>
                <a:gd name="T36" fmla="*/ 16 w 46"/>
                <a:gd name="T37" fmla="*/ 23 h 99"/>
                <a:gd name="T38" fmla="*/ 12 w 46"/>
                <a:gd name="T39" fmla="*/ 35 h 99"/>
                <a:gd name="T40" fmla="*/ 14 w 46"/>
                <a:gd name="T41" fmla="*/ 36 h 99"/>
                <a:gd name="T42" fmla="*/ 10 w 46"/>
                <a:gd name="T43" fmla="*/ 30 h 99"/>
                <a:gd name="T44" fmla="*/ 6 w 46"/>
                <a:gd name="T45" fmla="*/ 60 h 99"/>
                <a:gd name="T46" fmla="*/ 6 w 46"/>
                <a:gd name="T47" fmla="*/ 90 h 99"/>
                <a:gd name="T48" fmla="*/ 7 w 46"/>
                <a:gd name="T49" fmla="*/ 88 h 99"/>
                <a:gd name="T50" fmla="*/ 6 w 46"/>
                <a:gd name="T51" fmla="*/ 99 h 99"/>
                <a:gd name="T52" fmla="*/ 8 w 46"/>
                <a:gd name="T53" fmla="*/ 99 h 99"/>
                <a:gd name="T54" fmla="*/ 11 w 46"/>
                <a:gd name="T55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" h="99">
                  <a:moveTo>
                    <a:pt x="11" y="95"/>
                  </a:moveTo>
                  <a:cubicBezTo>
                    <a:pt x="9" y="95"/>
                    <a:pt x="13" y="93"/>
                    <a:pt x="11" y="92"/>
                  </a:cubicBezTo>
                  <a:cubicBezTo>
                    <a:pt x="11" y="95"/>
                    <a:pt x="9" y="92"/>
                    <a:pt x="9" y="91"/>
                  </a:cubicBezTo>
                  <a:cubicBezTo>
                    <a:pt x="9" y="87"/>
                    <a:pt x="9" y="83"/>
                    <a:pt x="11" y="80"/>
                  </a:cubicBezTo>
                  <a:cubicBezTo>
                    <a:pt x="13" y="74"/>
                    <a:pt x="19" y="77"/>
                    <a:pt x="22" y="80"/>
                  </a:cubicBezTo>
                  <a:cubicBezTo>
                    <a:pt x="19" y="65"/>
                    <a:pt x="37" y="55"/>
                    <a:pt x="43" y="44"/>
                  </a:cubicBezTo>
                  <a:cubicBezTo>
                    <a:pt x="43" y="44"/>
                    <a:pt x="44" y="45"/>
                    <a:pt x="44" y="45"/>
                  </a:cubicBezTo>
                  <a:cubicBezTo>
                    <a:pt x="44" y="43"/>
                    <a:pt x="43" y="42"/>
                    <a:pt x="44" y="40"/>
                  </a:cubicBezTo>
                  <a:cubicBezTo>
                    <a:pt x="40" y="40"/>
                    <a:pt x="40" y="43"/>
                    <a:pt x="36" y="43"/>
                  </a:cubicBezTo>
                  <a:cubicBezTo>
                    <a:pt x="37" y="46"/>
                    <a:pt x="28" y="56"/>
                    <a:pt x="24" y="55"/>
                  </a:cubicBezTo>
                  <a:cubicBezTo>
                    <a:pt x="26" y="55"/>
                    <a:pt x="23" y="50"/>
                    <a:pt x="22" y="50"/>
                  </a:cubicBezTo>
                  <a:cubicBezTo>
                    <a:pt x="18" y="54"/>
                    <a:pt x="22" y="58"/>
                    <a:pt x="19" y="62"/>
                  </a:cubicBezTo>
                  <a:cubicBezTo>
                    <a:pt x="16" y="65"/>
                    <a:pt x="15" y="63"/>
                    <a:pt x="12" y="66"/>
                  </a:cubicBezTo>
                  <a:cubicBezTo>
                    <a:pt x="0" y="50"/>
                    <a:pt x="24" y="34"/>
                    <a:pt x="35" y="25"/>
                  </a:cubicBezTo>
                  <a:cubicBezTo>
                    <a:pt x="34" y="25"/>
                    <a:pt x="46" y="1"/>
                    <a:pt x="45" y="1"/>
                  </a:cubicBezTo>
                  <a:cubicBezTo>
                    <a:pt x="45" y="0"/>
                    <a:pt x="37" y="7"/>
                    <a:pt x="36" y="9"/>
                  </a:cubicBezTo>
                  <a:cubicBezTo>
                    <a:pt x="35" y="10"/>
                    <a:pt x="27" y="27"/>
                    <a:pt x="22" y="25"/>
                  </a:cubicBezTo>
                  <a:cubicBezTo>
                    <a:pt x="22" y="25"/>
                    <a:pt x="21" y="20"/>
                    <a:pt x="20" y="20"/>
                  </a:cubicBezTo>
                  <a:cubicBezTo>
                    <a:pt x="21" y="23"/>
                    <a:pt x="16" y="20"/>
                    <a:pt x="16" y="23"/>
                  </a:cubicBezTo>
                  <a:cubicBezTo>
                    <a:pt x="23" y="26"/>
                    <a:pt x="16" y="32"/>
                    <a:pt x="12" y="35"/>
                  </a:cubicBezTo>
                  <a:cubicBezTo>
                    <a:pt x="13" y="35"/>
                    <a:pt x="13" y="35"/>
                    <a:pt x="14" y="36"/>
                  </a:cubicBezTo>
                  <a:cubicBezTo>
                    <a:pt x="8" y="36"/>
                    <a:pt x="7" y="32"/>
                    <a:pt x="10" y="30"/>
                  </a:cubicBezTo>
                  <a:cubicBezTo>
                    <a:pt x="3" y="30"/>
                    <a:pt x="5" y="58"/>
                    <a:pt x="6" y="60"/>
                  </a:cubicBezTo>
                  <a:cubicBezTo>
                    <a:pt x="10" y="67"/>
                    <a:pt x="1" y="83"/>
                    <a:pt x="6" y="90"/>
                  </a:cubicBezTo>
                  <a:cubicBezTo>
                    <a:pt x="6" y="89"/>
                    <a:pt x="6" y="88"/>
                    <a:pt x="7" y="88"/>
                  </a:cubicBezTo>
                  <a:cubicBezTo>
                    <a:pt x="7" y="89"/>
                    <a:pt x="7" y="94"/>
                    <a:pt x="6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9" y="98"/>
                    <a:pt x="11" y="96"/>
                    <a:pt x="11" y="9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5" name="Полилиния 335"/>
            <p:cNvSpPr>
              <a:spLocks/>
            </p:cNvSpPr>
            <p:nvPr/>
          </p:nvSpPr>
          <p:spPr bwMode="auto">
            <a:xfrm>
              <a:off x="1765300" y="6786563"/>
              <a:ext cx="95250" cy="66675"/>
            </a:xfrm>
            <a:custGeom>
              <a:avLst/>
              <a:gdLst>
                <a:gd name="T0" fmla="*/ 12 w 30"/>
                <a:gd name="T1" fmla="*/ 12 h 21"/>
                <a:gd name="T2" fmla="*/ 14 w 30"/>
                <a:gd name="T3" fmla="*/ 14 h 21"/>
                <a:gd name="T4" fmla="*/ 22 w 30"/>
                <a:gd name="T5" fmla="*/ 11 h 21"/>
                <a:gd name="T6" fmla="*/ 22 w 30"/>
                <a:gd name="T7" fmla="*/ 8 h 21"/>
                <a:gd name="T8" fmla="*/ 20 w 30"/>
                <a:gd name="T9" fmla="*/ 7 h 21"/>
                <a:gd name="T10" fmla="*/ 22 w 30"/>
                <a:gd name="T11" fmla="*/ 7 h 21"/>
                <a:gd name="T12" fmla="*/ 30 w 30"/>
                <a:gd name="T13" fmla="*/ 0 h 21"/>
                <a:gd name="T14" fmla="*/ 6 w 30"/>
                <a:gd name="T15" fmla="*/ 12 h 21"/>
                <a:gd name="T16" fmla="*/ 0 w 30"/>
                <a:gd name="T17" fmla="*/ 21 h 21"/>
                <a:gd name="T18" fmla="*/ 6 w 30"/>
                <a:gd name="T19" fmla="*/ 21 h 21"/>
                <a:gd name="T20" fmla="*/ 12 w 30"/>
                <a:gd name="T21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1">
                  <a:moveTo>
                    <a:pt x="12" y="12"/>
                  </a:moveTo>
                  <a:cubicBezTo>
                    <a:pt x="12" y="13"/>
                    <a:pt x="13" y="14"/>
                    <a:pt x="14" y="14"/>
                  </a:cubicBezTo>
                  <a:cubicBezTo>
                    <a:pt x="10" y="9"/>
                    <a:pt x="22" y="11"/>
                    <a:pt x="22" y="11"/>
                  </a:cubicBezTo>
                  <a:cubicBezTo>
                    <a:pt x="21" y="10"/>
                    <a:pt x="21" y="9"/>
                    <a:pt x="22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5"/>
                    <a:pt x="21" y="8"/>
                    <a:pt x="22" y="7"/>
                  </a:cubicBezTo>
                  <a:cubicBezTo>
                    <a:pt x="21" y="2"/>
                    <a:pt x="29" y="4"/>
                    <a:pt x="30" y="0"/>
                  </a:cubicBezTo>
                  <a:cubicBezTo>
                    <a:pt x="23" y="3"/>
                    <a:pt x="12" y="5"/>
                    <a:pt x="6" y="12"/>
                  </a:cubicBezTo>
                  <a:cubicBezTo>
                    <a:pt x="6" y="12"/>
                    <a:pt x="1" y="18"/>
                    <a:pt x="0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18"/>
                    <a:pt x="10" y="15"/>
                    <a:pt x="12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6" name="Полилиния 336"/>
            <p:cNvSpPr>
              <a:spLocks/>
            </p:cNvSpPr>
            <p:nvPr/>
          </p:nvSpPr>
          <p:spPr bwMode="auto">
            <a:xfrm>
              <a:off x="1654175" y="6804978"/>
              <a:ext cx="82550" cy="50800"/>
            </a:xfrm>
            <a:custGeom>
              <a:avLst/>
              <a:gdLst>
                <a:gd name="T0" fmla="*/ 25 w 26"/>
                <a:gd name="T1" fmla="*/ 2 h 16"/>
                <a:gd name="T2" fmla="*/ 19 w 26"/>
                <a:gd name="T3" fmla="*/ 2 h 16"/>
                <a:gd name="T4" fmla="*/ 14 w 26"/>
                <a:gd name="T5" fmla="*/ 5 h 16"/>
                <a:gd name="T6" fmla="*/ 1 w 26"/>
                <a:gd name="T7" fmla="*/ 15 h 16"/>
                <a:gd name="T8" fmla="*/ 0 w 26"/>
                <a:gd name="T9" fmla="*/ 16 h 16"/>
                <a:gd name="T10" fmla="*/ 11 w 26"/>
                <a:gd name="T11" fmla="*/ 16 h 16"/>
                <a:gd name="T12" fmla="*/ 25 w 26"/>
                <a:gd name="T1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6">
                  <a:moveTo>
                    <a:pt x="25" y="2"/>
                  </a:moveTo>
                  <a:cubicBezTo>
                    <a:pt x="24" y="0"/>
                    <a:pt x="20" y="2"/>
                    <a:pt x="19" y="2"/>
                  </a:cubicBezTo>
                  <a:cubicBezTo>
                    <a:pt x="18" y="2"/>
                    <a:pt x="16" y="7"/>
                    <a:pt x="14" y="5"/>
                  </a:cubicBezTo>
                  <a:cubicBezTo>
                    <a:pt x="10" y="9"/>
                    <a:pt x="6" y="12"/>
                    <a:pt x="1" y="15"/>
                  </a:cubicBezTo>
                  <a:cubicBezTo>
                    <a:pt x="1" y="15"/>
                    <a:pt x="0" y="15"/>
                    <a:pt x="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8" y="9"/>
                    <a:pt x="26" y="3"/>
                    <a:pt x="2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51" name="Полилиния 174"/>
          <p:cNvSpPr>
            <a:spLocks/>
          </p:cNvSpPr>
          <p:nvPr/>
        </p:nvSpPr>
        <p:spPr bwMode="auto">
          <a:xfrm>
            <a:off x="7586663" y="5129213"/>
            <a:ext cx="4605338" cy="1730375"/>
          </a:xfrm>
          <a:custGeom>
            <a:avLst/>
            <a:gdLst>
              <a:gd name="T0" fmla="*/ 1448 w 1451"/>
              <a:gd name="T1" fmla="*/ 545 h 545"/>
              <a:gd name="T2" fmla="*/ 1451 w 1451"/>
              <a:gd name="T3" fmla="*/ 538 h 545"/>
              <a:gd name="T4" fmla="*/ 1451 w 1451"/>
              <a:gd name="T5" fmla="*/ 0 h 545"/>
              <a:gd name="T6" fmla="*/ 0 w 1451"/>
              <a:gd name="T7" fmla="*/ 545 h 545"/>
              <a:gd name="T8" fmla="*/ 177 w 1451"/>
              <a:gd name="T9" fmla="*/ 545 h 545"/>
              <a:gd name="T10" fmla="*/ 1448 w 1451"/>
              <a:gd name="T11" fmla="*/ 545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545">
                <a:moveTo>
                  <a:pt x="1448" y="545"/>
                </a:moveTo>
                <a:cubicBezTo>
                  <a:pt x="1451" y="538"/>
                  <a:pt x="1451" y="538"/>
                  <a:pt x="1451" y="538"/>
                </a:cubicBezTo>
                <a:cubicBezTo>
                  <a:pt x="1451" y="0"/>
                  <a:pt x="1451" y="0"/>
                  <a:pt x="1451" y="0"/>
                </a:cubicBezTo>
                <a:cubicBezTo>
                  <a:pt x="921" y="310"/>
                  <a:pt x="429" y="471"/>
                  <a:pt x="0" y="545"/>
                </a:cubicBezTo>
                <a:cubicBezTo>
                  <a:pt x="177" y="545"/>
                  <a:pt x="177" y="545"/>
                  <a:pt x="177" y="545"/>
                </a:cubicBezTo>
                <a:lnTo>
                  <a:pt x="1448" y="54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86" name="Полилиния 177"/>
          <p:cNvSpPr>
            <a:spLocks/>
          </p:cNvSpPr>
          <p:nvPr/>
        </p:nvSpPr>
        <p:spPr bwMode="auto">
          <a:xfrm>
            <a:off x="8059738" y="5243513"/>
            <a:ext cx="4132263" cy="1616075"/>
          </a:xfrm>
          <a:custGeom>
            <a:avLst/>
            <a:gdLst>
              <a:gd name="T0" fmla="*/ 1302 w 1302"/>
              <a:gd name="T1" fmla="*/ 502 h 509"/>
              <a:gd name="T2" fmla="*/ 1302 w 1302"/>
              <a:gd name="T3" fmla="*/ 0 h 509"/>
              <a:gd name="T4" fmla="*/ 0 w 1302"/>
              <a:gd name="T5" fmla="*/ 509 h 509"/>
              <a:gd name="T6" fmla="*/ 1299 w 1302"/>
              <a:gd name="T7" fmla="*/ 509 h 509"/>
              <a:gd name="T8" fmla="*/ 1302 w 1302"/>
              <a:gd name="T9" fmla="*/ 502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2" h="509">
                <a:moveTo>
                  <a:pt x="1302" y="502"/>
                </a:moveTo>
                <a:cubicBezTo>
                  <a:pt x="1302" y="0"/>
                  <a:pt x="1302" y="0"/>
                  <a:pt x="1302" y="0"/>
                </a:cubicBezTo>
                <a:cubicBezTo>
                  <a:pt x="835" y="259"/>
                  <a:pt x="403" y="422"/>
                  <a:pt x="0" y="509"/>
                </a:cubicBezTo>
                <a:cubicBezTo>
                  <a:pt x="1299" y="509"/>
                  <a:pt x="1299" y="509"/>
                  <a:pt x="1299" y="509"/>
                </a:cubicBezTo>
                <a:lnTo>
                  <a:pt x="1302" y="502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348" name="Группа 1347"/>
          <p:cNvGrpSpPr/>
          <p:nvPr/>
        </p:nvGrpSpPr>
        <p:grpSpPr>
          <a:xfrm>
            <a:off x="9066213" y="5339715"/>
            <a:ext cx="3125787" cy="1561148"/>
            <a:chOff x="9066213" y="5339715"/>
            <a:chExt cx="3125787" cy="1561148"/>
          </a:xfrm>
          <a:gradFill>
            <a:gsLst>
              <a:gs pos="0">
                <a:schemeClr val="accent1">
                  <a:lumMod val="90000"/>
                </a:schemeClr>
              </a:gs>
              <a:gs pos="100000">
                <a:schemeClr val="accent1">
                  <a:lumMod val="90000"/>
                </a:schemeClr>
              </a:gs>
            </a:gsLst>
            <a:lin ang="0" scaled="0"/>
          </a:gradFill>
        </p:grpSpPr>
        <p:sp>
          <p:nvSpPr>
            <p:cNvPr id="1187" name="Полилиния 178"/>
            <p:cNvSpPr>
              <a:spLocks/>
            </p:cNvSpPr>
            <p:nvPr/>
          </p:nvSpPr>
          <p:spPr bwMode="auto">
            <a:xfrm>
              <a:off x="11388725" y="5741988"/>
              <a:ext cx="101600" cy="53975"/>
            </a:xfrm>
            <a:custGeom>
              <a:avLst/>
              <a:gdLst>
                <a:gd name="T0" fmla="*/ 0 w 32"/>
                <a:gd name="T1" fmla="*/ 15 h 17"/>
                <a:gd name="T2" fmla="*/ 32 w 32"/>
                <a:gd name="T3" fmla="*/ 8 h 17"/>
                <a:gd name="T4" fmla="*/ 0 w 32"/>
                <a:gd name="T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7">
                  <a:moveTo>
                    <a:pt x="0" y="15"/>
                  </a:moveTo>
                  <a:cubicBezTo>
                    <a:pt x="9" y="17"/>
                    <a:pt x="28" y="17"/>
                    <a:pt x="32" y="8"/>
                  </a:cubicBezTo>
                  <a:cubicBezTo>
                    <a:pt x="26" y="0"/>
                    <a:pt x="4" y="8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8" name="Полилиния 179"/>
            <p:cNvSpPr>
              <a:spLocks/>
            </p:cNvSpPr>
            <p:nvPr/>
          </p:nvSpPr>
          <p:spPr bwMode="auto">
            <a:xfrm>
              <a:off x="10753725" y="5900738"/>
              <a:ext cx="136525" cy="269875"/>
            </a:xfrm>
            <a:custGeom>
              <a:avLst/>
              <a:gdLst>
                <a:gd name="T0" fmla="*/ 43 w 43"/>
                <a:gd name="T1" fmla="*/ 0 h 85"/>
                <a:gd name="T2" fmla="*/ 24 w 43"/>
                <a:gd name="T3" fmla="*/ 9 h 85"/>
                <a:gd name="T4" fmla="*/ 0 w 43"/>
                <a:gd name="T5" fmla="*/ 85 h 85"/>
                <a:gd name="T6" fmla="*/ 20 w 43"/>
                <a:gd name="T7" fmla="*/ 48 h 85"/>
                <a:gd name="T8" fmla="*/ 41 w 43"/>
                <a:gd name="T9" fmla="*/ 4 h 85"/>
                <a:gd name="T10" fmla="*/ 43 w 4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85">
                  <a:moveTo>
                    <a:pt x="43" y="0"/>
                  </a:moveTo>
                  <a:cubicBezTo>
                    <a:pt x="36" y="3"/>
                    <a:pt x="30" y="6"/>
                    <a:pt x="24" y="9"/>
                  </a:cubicBezTo>
                  <a:cubicBezTo>
                    <a:pt x="17" y="35"/>
                    <a:pt x="0" y="57"/>
                    <a:pt x="0" y="85"/>
                  </a:cubicBezTo>
                  <a:cubicBezTo>
                    <a:pt x="12" y="76"/>
                    <a:pt x="5" y="55"/>
                    <a:pt x="20" y="48"/>
                  </a:cubicBezTo>
                  <a:cubicBezTo>
                    <a:pt x="23" y="28"/>
                    <a:pt x="35" y="21"/>
                    <a:pt x="41" y="4"/>
                  </a:cubicBezTo>
                  <a:cubicBezTo>
                    <a:pt x="42" y="3"/>
                    <a:pt x="42" y="2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9" name="Полилиния 180"/>
            <p:cNvSpPr>
              <a:spLocks/>
            </p:cNvSpPr>
            <p:nvPr/>
          </p:nvSpPr>
          <p:spPr bwMode="auto">
            <a:xfrm>
              <a:off x="11534775" y="5719763"/>
              <a:ext cx="69850" cy="53975"/>
            </a:xfrm>
            <a:custGeom>
              <a:avLst/>
              <a:gdLst>
                <a:gd name="T0" fmla="*/ 22 w 22"/>
                <a:gd name="T1" fmla="*/ 11 h 17"/>
                <a:gd name="T2" fmla="*/ 0 w 22"/>
                <a:gd name="T3" fmla="*/ 13 h 17"/>
                <a:gd name="T4" fmla="*/ 22 w 22"/>
                <a:gd name="T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22" y="11"/>
                  </a:moveTo>
                  <a:cubicBezTo>
                    <a:pt x="21" y="0"/>
                    <a:pt x="2" y="7"/>
                    <a:pt x="0" y="13"/>
                  </a:cubicBezTo>
                  <a:cubicBezTo>
                    <a:pt x="7" y="17"/>
                    <a:pt x="16" y="13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0" name="Полилиния 181"/>
            <p:cNvSpPr>
              <a:spLocks/>
            </p:cNvSpPr>
            <p:nvPr/>
          </p:nvSpPr>
          <p:spPr bwMode="auto">
            <a:xfrm>
              <a:off x="11744325" y="5875338"/>
              <a:ext cx="57150" cy="44450"/>
            </a:xfrm>
            <a:custGeom>
              <a:avLst/>
              <a:gdLst>
                <a:gd name="T0" fmla="*/ 1 w 18"/>
                <a:gd name="T1" fmla="*/ 11 h 14"/>
                <a:gd name="T2" fmla="*/ 18 w 18"/>
                <a:gd name="T3" fmla="*/ 8 h 14"/>
                <a:gd name="T4" fmla="*/ 1 w 18"/>
                <a:gd name="T5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1" y="11"/>
                  </a:moveTo>
                  <a:cubicBezTo>
                    <a:pt x="9" y="10"/>
                    <a:pt x="15" y="14"/>
                    <a:pt x="18" y="8"/>
                  </a:cubicBezTo>
                  <a:cubicBezTo>
                    <a:pt x="14" y="7"/>
                    <a:pt x="0" y="0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1" name="Полилиния 182"/>
            <p:cNvSpPr>
              <a:spLocks/>
            </p:cNvSpPr>
            <p:nvPr/>
          </p:nvSpPr>
          <p:spPr bwMode="auto">
            <a:xfrm>
              <a:off x="11623675" y="5875338"/>
              <a:ext cx="66675" cy="47625"/>
            </a:xfrm>
            <a:custGeom>
              <a:avLst/>
              <a:gdLst>
                <a:gd name="T0" fmla="*/ 3 w 21"/>
                <a:gd name="T1" fmla="*/ 12 h 15"/>
                <a:gd name="T2" fmla="*/ 21 w 21"/>
                <a:gd name="T3" fmla="*/ 11 h 15"/>
                <a:gd name="T4" fmla="*/ 3 w 21"/>
                <a:gd name="T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5">
                  <a:moveTo>
                    <a:pt x="3" y="12"/>
                  </a:moveTo>
                  <a:cubicBezTo>
                    <a:pt x="9" y="15"/>
                    <a:pt x="15" y="12"/>
                    <a:pt x="21" y="11"/>
                  </a:cubicBezTo>
                  <a:cubicBezTo>
                    <a:pt x="21" y="3"/>
                    <a:pt x="0" y="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2" name="Полилиния 183"/>
            <p:cNvSpPr>
              <a:spLocks/>
            </p:cNvSpPr>
            <p:nvPr/>
          </p:nvSpPr>
          <p:spPr bwMode="auto">
            <a:xfrm>
              <a:off x="11766550" y="5726113"/>
              <a:ext cx="60325" cy="41275"/>
            </a:xfrm>
            <a:custGeom>
              <a:avLst/>
              <a:gdLst>
                <a:gd name="T0" fmla="*/ 3 w 19"/>
                <a:gd name="T1" fmla="*/ 13 h 13"/>
                <a:gd name="T2" fmla="*/ 19 w 19"/>
                <a:gd name="T3" fmla="*/ 7 h 13"/>
                <a:gd name="T4" fmla="*/ 3 w 19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3" y="13"/>
                  </a:moveTo>
                  <a:cubicBezTo>
                    <a:pt x="9" y="13"/>
                    <a:pt x="14" y="11"/>
                    <a:pt x="19" y="7"/>
                  </a:cubicBezTo>
                  <a:cubicBezTo>
                    <a:pt x="13" y="6"/>
                    <a:pt x="0" y="0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3" name="Полилиния 184"/>
            <p:cNvSpPr>
              <a:spLocks/>
            </p:cNvSpPr>
            <p:nvPr/>
          </p:nvSpPr>
          <p:spPr bwMode="auto">
            <a:xfrm>
              <a:off x="11649075" y="5716588"/>
              <a:ext cx="79375" cy="41275"/>
            </a:xfrm>
            <a:custGeom>
              <a:avLst/>
              <a:gdLst>
                <a:gd name="T0" fmla="*/ 0 w 25"/>
                <a:gd name="T1" fmla="*/ 12 h 13"/>
                <a:gd name="T2" fmla="*/ 25 w 25"/>
                <a:gd name="T3" fmla="*/ 7 h 13"/>
                <a:gd name="T4" fmla="*/ 0 w 25"/>
                <a:gd name="T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0" y="12"/>
                  </a:moveTo>
                  <a:cubicBezTo>
                    <a:pt x="9" y="13"/>
                    <a:pt x="22" y="13"/>
                    <a:pt x="25" y="7"/>
                  </a:cubicBezTo>
                  <a:cubicBezTo>
                    <a:pt x="19" y="2"/>
                    <a:pt x="0" y="0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4" name="Полилиния 185"/>
            <p:cNvSpPr>
              <a:spLocks/>
            </p:cNvSpPr>
            <p:nvPr/>
          </p:nvSpPr>
          <p:spPr bwMode="auto">
            <a:xfrm>
              <a:off x="11820525" y="6129338"/>
              <a:ext cx="31750" cy="25400"/>
            </a:xfrm>
            <a:custGeom>
              <a:avLst/>
              <a:gdLst>
                <a:gd name="T0" fmla="*/ 0 w 10"/>
                <a:gd name="T1" fmla="*/ 4 h 8"/>
                <a:gd name="T2" fmla="*/ 10 w 10"/>
                <a:gd name="T3" fmla="*/ 8 h 8"/>
                <a:gd name="T4" fmla="*/ 0 w 10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">
                  <a:moveTo>
                    <a:pt x="0" y="4"/>
                  </a:moveTo>
                  <a:cubicBezTo>
                    <a:pt x="2" y="6"/>
                    <a:pt x="5" y="8"/>
                    <a:pt x="10" y="8"/>
                  </a:cubicBezTo>
                  <a:cubicBezTo>
                    <a:pt x="10" y="4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5" name="Полилиния 186"/>
            <p:cNvSpPr>
              <a:spLocks/>
            </p:cNvSpPr>
            <p:nvPr/>
          </p:nvSpPr>
          <p:spPr bwMode="auto">
            <a:xfrm>
              <a:off x="11347450" y="5916613"/>
              <a:ext cx="101600" cy="57150"/>
            </a:xfrm>
            <a:custGeom>
              <a:avLst/>
              <a:gdLst>
                <a:gd name="T0" fmla="*/ 0 w 32"/>
                <a:gd name="T1" fmla="*/ 11 h 18"/>
                <a:gd name="T2" fmla="*/ 32 w 32"/>
                <a:gd name="T3" fmla="*/ 7 h 18"/>
                <a:gd name="T4" fmla="*/ 0 w 32"/>
                <a:gd name="T5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8">
                  <a:moveTo>
                    <a:pt x="0" y="11"/>
                  </a:moveTo>
                  <a:cubicBezTo>
                    <a:pt x="4" y="18"/>
                    <a:pt x="29" y="15"/>
                    <a:pt x="32" y="7"/>
                  </a:cubicBezTo>
                  <a:cubicBezTo>
                    <a:pt x="26" y="0"/>
                    <a:pt x="5" y="2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6" name="Полилиния 187"/>
            <p:cNvSpPr>
              <a:spLocks/>
            </p:cNvSpPr>
            <p:nvPr/>
          </p:nvSpPr>
          <p:spPr bwMode="auto">
            <a:xfrm>
              <a:off x="10998200" y="5995988"/>
              <a:ext cx="904875" cy="593725"/>
            </a:xfrm>
            <a:custGeom>
              <a:avLst/>
              <a:gdLst>
                <a:gd name="T0" fmla="*/ 46 w 285"/>
                <a:gd name="T1" fmla="*/ 70 h 187"/>
                <a:gd name="T2" fmla="*/ 2 w 285"/>
                <a:gd name="T3" fmla="*/ 187 h 187"/>
                <a:gd name="T4" fmla="*/ 57 w 285"/>
                <a:gd name="T5" fmla="*/ 85 h 187"/>
                <a:gd name="T6" fmla="*/ 53 w 285"/>
                <a:gd name="T7" fmla="*/ 98 h 187"/>
                <a:gd name="T8" fmla="*/ 88 w 285"/>
                <a:gd name="T9" fmla="*/ 66 h 187"/>
                <a:gd name="T10" fmla="*/ 105 w 285"/>
                <a:gd name="T11" fmla="*/ 66 h 187"/>
                <a:gd name="T12" fmla="*/ 110 w 285"/>
                <a:gd name="T13" fmla="*/ 53 h 187"/>
                <a:gd name="T14" fmla="*/ 129 w 285"/>
                <a:gd name="T15" fmla="*/ 43 h 187"/>
                <a:gd name="T16" fmla="*/ 178 w 285"/>
                <a:gd name="T17" fmla="*/ 32 h 187"/>
                <a:gd name="T18" fmla="*/ 235 w 285"/>
                <a:gd name="T19" fmla="*/ 28 h 187"/>
                <a:gd name="T20" fmla="*/ 285 w 285"/>
                <a:gd name="T21" fmla="*/ 31 h 187"/>
                <a:gd name="T22" fmla="*/ 267 w 285"/>
                <a:gd name="T23" fmla="*/ 13 h 187"/>
                <a:gd name="T24" fmla="*/ 212 w 285"/>
                <a:gd name="T25" fmla="*/ 6 h 187"/>
                <a:gd name="T26" fmla="*/ 136 w 285"/>
                <a:gd name="T27" fmla="*/ 15 h 187"/>
                <a:gd name="T28" fmla="*/ 46 w 285"/>
                <a:gd name="T29" fmla="*/ 7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187">
                  <a:moveTo>
                    <a:pt x="46" y="70"/>
                  </a:moveTo>
                  <a:cubicBezTo>
                    <a:pt x="21" y="105"/>
                    <a:pt x="0" y="144"/>
                    <a:pt x="2" y="187"/>
                  </a:cubicBezTo>
                  <a:cubicBezTo>
                    <a:pt x="16" y="155"/>
                    <a:pt x="21" y="102"/>
                    <a:pt x="57" y="85"/>
                  </a:cubicBezTo>
                  <a:cubicBezTo>
                    <a:pt x="54" y="89"/>
                    <a:pt x="53" y="93"/>
                    <a:pt x="53" y="98"/>
                  </a:cubicBezTo>
                  <a:cubicBezTo>
                    <a:pt x="65" y="88"/>
                    <a:pt x="75" y="76"/>
                    <a:pt x="88" y="66"/>
                  </a:cubicBezTo>
                  <a:cubicBezTo>
                    <a:pt x="109" y="51"/>
                    <a:pt x="93" y="65"/>
                    <a:pt x="105" y="66"/>
                  </a:cubicBezTo>
                  <a:cubicBezTo>
                    <a:pt x="107" y="62"/>
                    <a:pt x="109" y="58"/>
                    <a:pt x="110" y="53"/>
                  </a:cubicBezTo>
                  <a:cubicBezTo>
                    <a:pt x="116" y="49"/>
                    <a:pt x="122" y="46"/>
                    <a:pt x="129" y="43"/>
                  </a:cubicBezTo>
                  <a:cubicBezTo>
                    <a:pt x="145" y="36"/>
                    <a:pt x="161" y="34"/>
                    <a:pt x="178" y="32"/>
                  </a:cubicBezTo>
                  <a:cubicBezTo>
                    <a:pt x="197" y="29"/>
                    <a:pt x="216" y="27"/>
                    <a:pt x="235" y="28"/>
                  </a:cubicBezTo>
                  <a:cubicBezTo>
                    <a:pt x="247" y="29"/>
                    <a:pt x="276" y="44"/>
                    <a:pt x="285" y="31"/>
                  </a:cubicBezTo>
                  <a:cubicBezTo>
                    <a:pt x="274" y="24"/>
                    <a:pt x="280" y="17"/>
                    <a:pt x="267" y="13"/>
                  </a:cubicBezTo>
                  <a:cubicBezTo>
                    <a:pt x="249" y="7"/>
                    <a:pt x="230" y="7"/>
                    <a:pt x="212" y="6"/>
                  </a:cubicBezTo>
                  <a:cubicBezTo>
                    <a:pt x="195" y="6"/>
                    <a:pt x="148" y="0"/>
                    <a:pt x="136" y="15"/>
                  </a:cubicBezTo>
                  <a:cubicBezTo>
                    <a:pt x="104" y="17"/>
                    <a:pt x="63" y="46"/>
                    <a:pt x="46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8" name="Полилиния 188"/>
            <p:cNvSpPr>
              <a:spLocks/>
            </p:cNvSpPr>
            <p:nvPr/>
          </p:nvSpPr>
          <p:spPr bwMode="auto">
            <a:xfrm>
              <a:off x="11750675" y="6129338"/>
              <a:ext cx="28575" cy="19050"/>
            </a:xfrm>
            <a:custGeom>
              <a:avLst/>
              <a:gdLst>
                <a:gd name="T0" fmla="*/ 0 w 9"/>
                <a:gd name="T1" fmla="*/ 4 h 6"/>
                <a:gd name="T2" fmla="*/ 9 w 9"/>
                <a:gd name="T3" fmla="*/ 2 h 6"/>
                <a:gd name="T4" fmla="*/ 0 w 9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2" y="6"/>
                    <a:pt x="9" y="6"/>
                    <a:pt x="9" y="2"/>
                  </a:cubicBezTo>
                  <a:cubicBezTo>
                    <a:pt x="6" y="3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9" name="Полилиния 189"/>
            <p:cNvSpPr>
              <a:spLocks/>
            </p:cNvSpPr>
            <p:nvPr/>
          </p:nvSpPr>
          <p:spPr bwMode="auto">
            <a:xfrm>
              <a:off x="11480800" y="5888038"/>
              <a:ext cx="76200" cy="47625"/>
            </a:xfrm>
            <a:custGeom>
              <a:avLst/>
              <a:gdLst>
                <a:gd name="T0" fmla="*/ 24 w 24"/>
                <a:gd name="T1" fmla="*/ 7 h 15"/>
                <a:gd name="T2" fmla="*/ 0 w 24"/>
                <a:gd name="T3" fmla="*/ 10 h 15"/>
                <a:gd name="T4" fmla="*/ 24 w 24"/>
                <a:gd name="T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5">
                  <a:moveTo>
                    <a:pt x="24" y="7"/>
                  </a:moveTo>
                  <a:cubicBezTo>
                    <a:pt x="20" y="0"/>
                    <a:pt x="3" y="4"/>
                    <a:pt x="0" y="10"/>
                  </a:cubicBezTo>
                  <a:cubicBezTo>
                    <a:pt x="5" y="15"/>
                    <a:pt x="22" y="13"/>
                    <a:pt x="2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0" name="Полилиния 190"/>
            <p:cNvSpPr>
              <a:spLocks/>
            </p:cNvSpPr>
            <p:nvPr/>
          </p:nvSpPr>
          <p:spPr bwMode="auto">
            <a:xfrm>
              <a:off x="9410700" y="6535738"/>
              <a:ext cx="241300" cy="190500"/>
            </a:xfrm>
            <a:custGeom>
              <a:avLst/>
              <a:gdLst>
                <a:gd name="T0" fmla="*/ 37 w 76"/>
                <a:gd name="T1" fmla="*/ 14 h 60"/>
                <a:gd name="T2" fmla="*/ 61 w 76"/>
                <a:gd name="T3" fmla="*/ 29 h 60"/>
                <a:gd name="T4" fmla="*/ 46 w 76"/>
                <a:gd name="T5" fmla="*/ 35 h 60"/>
                <a:gd name="T6" fmla="*/ 38 w 76"/>
                <a:gd name="T7" fmla="*/ 26 h 60"/>
                <a:gd name="T8" fmla="*/ 16 w 76"/>
                <a:gd name="T9" fmla="*/ 30 h 60"/>
                <a:gd name="T10" fmla="*/ 45 w 76"/>
                <a:gd name="T11" fmla="*/ 39 h 60"/>
                <a:gd name="T12" fmla="*/ 13 w 76"/>
                <a:gd name="T13" fmla="*/ 42 h 60"/>
                <a:gd name="T14" fmla="*/ 36 w 76"/>
                <a:gd name="T15" fmla="*/ 58 h 60"/>
                <a:gd name="T16" fmla="*/ 71 w 76"/>
                <a:gd name="T17" fmla="*/ 29 h 60"/>
                <a:gd name="T18" fmla="*/ 37 w 76"/>
                <a:gd name="T19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60">
                  <a:moveTo>
                    <a:pt x="37" y="14"/>
                  </a:moveTo>
                  <a:cubicBezTo>
                    <a:pt x="38" y="27"/>
                    <a:pt x="59" y="17"/>
                    <a:pt x="61" y="29"/>
                  </a:cubicBezTo>
                  <a:cubicBezTo>
                    <a:pt x="56" y="30"/>
                    <a:pt x="51" y="32"/>
                    <a:pt x="46" y="35"/>
                  </a:cubicBezTo>
                  <a:cubicBezTo>
                    <a:pt x="45" y="31"/>
                    <a:pt x="42" y="28"/>
                    <a:pt x="38" y="26"/>
                  </a:cubicBezTo>
                  <a:cubicBezTo>
                    <a:pt x="32" y="22"/>
                    <a:pt x="18" y="19"/>
                    <a:pt x="16" y="30"/>
                  </a:cubicBezTo>
                  <a:cubicBezTo>
                    <a:pt x="24" y="35"/>
                    <a:pt x="35" y="39"/>
                    <a:pt x="45" y="39"/>
                  </a:cubicBezTo>
                  <a:cubicBezTo>
                    <a:pt x="40" y="60"/>
                    <a:pt x="21" y="38"/>
                    <a:pt x="13" y="42"/>
                  </a:cubicBezTo>
                  <a:cubicBezTo>
                    <a:pt x="0" y="49"/>
                    <a:pt x="30" y="58"/>
                    <a:pt x="36" y="58"/>
                  </a:cubicBezTo>
                  <a:cubicBezTo>
                    <a:pt x="51" y="58"/>
                    <a:pt x="69" y="38"/>
                    <a:pt x="71" y="29"/>
                  </a:cubicBezTo>
                  <a:cubicBezTo>
                    <a:pt x="76" y="12"/>
                    <a:pt x="48" y="0"/>
                    <a:pt x="3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1" name="Полилиния 191"/>
            <p:cNvSpPr>
              <a:spLocks/>
            </p:cNvSpPr>
            <p:nvPr/>
          </p:nvSpPr>
          <p:spPr bwMode="auto">
            <a:xfrm>
              <a:off x="9156700" y="6646863"/>
              <a:ext cx="114300" cy="60325"/>
            </a:xfrm>
            <a:custGeom>
              <a:avLst/>
              <a:gdLst>
                <a:gd name="T0" fmla="*/ 3 w 36"/>
                <a:gd name="T1" fmla="*/ 19 h 19"/>
                <a:gd name="T2" fmla="*/ 36 w 36"/>
                <a:gd name="T3" fmla="*/ 13 h 19"/>
                <a:gd name="T4" fmla="*/ 3 w 36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9">
                  <a:moveTo>
                    <a:pt x="3" y="19"/>
                  </a:moveTo>
                  <a:cubicBezTo>
                    <a:pt x="12" y="14"/>
                    <a:pt x="29" y="19"/>
                    <a:pt x="36" y="13"/>
                  </a:cubicBezTo>
                  <a:cubicBezTo>
                    <a:pt x="31" y="0"/>
                    <a:pt x="0" y="7"/>
                    <a:pt x="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2" name="Полилиния 192"/>
            <p:cNvSpPr>
              <a:spLocks/>
            </p:cNvSpPr>
            <p:nvPr/>
          </p:nvSpPr>
          <p:spPr bwMode="auto">
            <a:xfrm>
              <a:off x="9810750" y="6621463"/>
              <a:ext cx="101600" cy="88900"/>
            </a:xfrm>
            <a:custGeom>
              <a:avLst/>
              <a:gdLst>
                <a:gd name="T0" fmla="*/ 32 w 32"/>
                <a:gd name="T1" fmla="*/ 25 h 28"/>
                <a:gd name="T2" fmla="*/ 0 w 32"/>
                <a:gd name="T3" fmla="*/ 15 h 28"/>
                <a:gd name="T4" fmla="*/ 32 w 32"/>
                <a:gd name="T5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8">
                  <a:moveTo>
                    <a:pt x="32" y="25"/>
                  </a:moveTo>
                  <a:cubicBezTo>
                    <a:pt x="28" y="15"/>
                    <a:pt x="5" y="0"/>
                    <a:pt x="0" y="15"/>
                  </a:cubicBezTo>
                  <a:cubicBezTo>
                    <a:pt x="10" y="18"/>
                    <a:pt x="20" y="28"/>
                    <a:pt x="3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3" name="Полилиния 193"/>
            <p:cNvSpPr>
              <a:spLocks/>
            </p:cNvSpPr>
            <p:nvPr/>
          </p:nvSpPr>
          <p:spPr bwMode="auto">
            <a:xfrm>
              <a:off x="9734550" y="6761163"/>
              <a:ext cx="85725" cy="98425"/>
            </a:xfrm>
            <a:custGeom>
              <a:avLst/>
              <a:gdLst>
                <a:gd name="T0" fmla="*/ 0 w 27"/>
                <a:gd name="T1" fmla="*/ 11 h 31"/>
                <a:gd name="T2" fmla="*/ 27 w 27"/>
                <a:gd name="T3" fmla="*/ 16 h 31"/>
                <a:gd name="T4" fmla="*/ 0 w 27"/>
                <a:gd name="T5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1">
                  <a:moveTo>
                    <a:pt x="0" y="11"/>
                  </a:moveTo>
                  <a:cubicBezTo>
                    <a:pt x="8" y="15"/>
                    <a:pt x="23" y="31"/>
                    <a:pt x="27" y="16"/>
                  </a:cubicBezTo>
                  <a:cubicBezTo>
                    <a:pt x="19" y="15"/>
                    <a:pt x="6" y="0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4" name="Полилиния 194"/>
            <p:cNvSpPr>
              <a:spLocks/>
            </p:cNvSpPr>
            <p:nvPr/>
          </p:nvSpPr>
          <p:spPr bwMode="auto">
            <a:xfrm>
              <a:off x="9744075" y="6694488"/>
              <a:ext cx="241300" cy="206375"/>
            </a:xfrm>
            <a:custGeom>
              <a:avLst/>
              <a:gdLst>
                <a:gd name="T0" fmla="*/ 37 w 76"/>
                <a:gd name="T1" fmla="*/ 15 h 65"/>
                <a:gd name="T2" fmla="*/ 0 w 76"/>
                <a:gd name="T3" fmla="*/ 5 h 65"/>
                <a:gd name="T4" fmla="*/ 28 w 76"/>
                <a:gd name="T5" fmla="*/ 21 h 65"/>
                <a:gd name="T6" fmla="*/ 39 w 76"/>
                <a:gd name="T7" fmla="*/ 42 h 65"/>
                <a:gd name="T8" fmla="*/ 54 w 76"/>
                <a:gd name="T9" fmla="*/ 22 h 65"/>
                <a:gd name="T10" fmla="*/ 76 w 76"/>
                <a:gd name="T11" fmla="*/ 5 h 65"/>
                <a:gd name="T12" fmla="*/ 37 w 76"/>
                <a:gd name="T13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5">
                  <a:moveTo>
                    <a:pt x="37" y="15"/>
                  </a:moveTo>
                  <a:cubicBezTo>
                    <a:pt x="27" y="6"/>
                    <a:pt x="13" y="5"/>
                    <a:pt x="0" y="5"/>
                  </a:cubicBezTo>
                  <a:cubicBezTo>
                    <a:pt x="4" y="16"/>
                    <a:pt x="21" y="13"/>
                    <a:pt x="28" y="21"/>
                  </a:cubicBezTo>
                  <a:cubicBezTo>
                    <a:pt x="28" y="22"/>
                    <a:pt x="29" y="65"/>
                    <a:pt x="39" y="42"/>
                  </a:cubicBezTo>
                  <a:cubicBezTo>
                    <a:pt x="44" y="31"/>
                    <a:pt x="39" y="27"/>
                    <a:pt x="54" y="22"/>
                  </a:cubicBezTo>
                  <a:cubicBezTo>
                    <a:pt x="63" y="18"/>
                    <a:pt x="73" y="15"/>
                    <a:pt x="76" y="5"/>
                  </a:cubicBezTo>
                  <a:cubicBezTo>
                    <a:pt x="61" y="0"/>
                    <a:pt x="48" y="7"/>
                    <a:pt x="3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5" name="Полилиния 195"/>
            <p:cNvSpPr>
              <a:spLocks/>
            </p:cNvSpPr>
            <p:nvPr/>
          </p:nvSpPr>
          <p:spPr bwMode="auto">
            <a:xfrm>
              <a:off x="10233025" y="6764338"/>
              <a:ext cx="136525" cy="98425"/>
            </a:xfrm>
            <a:custGeom>
              <a:avLst/>
              <a:gdLst>
                <a:gd name="T0" fmla="*/ 0 w 43"/>
                <a:gd name="T1" fmla="*/ 5 h 31"/>
                <a:gd name="T2" fmla="*/ 18 w 43"/>
                <a:gd name="T3" fmla="*/ 16 h 31"/>
                <a:gd name="T4" fmla="*/ 43 w 43"/>
                <a:gd name="T5" fmla="*/ 29 h 31"/>
                <a:gd name="T6" fmla="*/ 0 w 43"/>
                <a:gd name="T7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1">
                  <a:moveTo>
                    <a:pt x="0" y="5"/>
                  </a:moveTo>
                  <a:cubicBezTo>
                    <a:pt x="3" y="12"/>
                    <a:pt x="11" y="15"/>
                    <a:pt x="18" y="16"/>
                  </a:cubicBezTo>
                  <a:cubicBezTo>
                    <a:pt x="29" y="17"/>
                    <a:pt x="32" y="31"/>
                    <a:pt x="43" y="29"/>
                  </a:cubicBezTo>
                  <a:cubicBezTo>
                    <a:pt x="42" y="12"/>
                    <a:pt x="15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6" name="Полилиния 196"/>
            <p:cNvSpPr>
              <a:spLocks/>
            </p:cNvSpPr>
            <p:nvPr/>
          </p:nvSpPr>
          <p:spPr bwMode="auto">
            <a:xfrm>
              <a:off x="11249025" y="5792788"/>
              <a:ext cx="117475" cy="66675"/>
            </a:xfrm>
            <a:custGeom>
              <a:avLst/>
              <a:gdLst>
                <a:gd name="T0" fmla="*/ 37 w 37"/>
                <a:gd name="T1" fmla="*/ 4 h 21"/>
                <a:gd name="T2" fmla="*/ 0 w 37"/>
                <a:gd name="T3" fmla="*/ 20 h 21"/>
                <a:gd name="T4" fmla="*/ 37 w 37"/>
                <a:gd name="T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1">
                  <a:moveTo>
                    <a:pt x="37" y="4"/>
                  </a:moveTo>
                  <a:cubicBezTo>
                    <a:pt x="24" y="0"/>
                    <a:pt x="6" y="6"/>
                    <a:pt x="0" y="20"/>
                  </a:cubicBezTo>
                  <a:cubicBezTo>
                    <a:pt x="14" y="21"/>
                    <a:pt x="29" y="13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7" name="Полилиния 197"/>
            <p:cNvSpPr>
              <a:spLocks/>
            </p:cNvSpPr>
            <p:nvPr/>
          </p:nvSpPr>
          <p:spPr bwMode="auto">
            <a:xfrm>
              <a:off x="11141075" y="5751513"/>
              <a:ext cx="69850" cy="34925"/>
            </a:xfrm>
            <a:custGeom>
              <a:avLst/>
              <a:gdLst>
                <a:gd name="T0" fmla="*/ 22 w 22"/>
                <a:gd name="T1" fmla="*/ 0 h 11"/>
                <a:gd name="T2" fmla="*/ 0 w 22"/>
                <a:gd name="T3" fmla="*/ 11 h 11"/>
                <a:gd name="T4" fmla="*/ 22 w 22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1">
                  <a:moveTo>
                    <a:pt x="22" y="0"/>
                  </a:moveTo>
                  <a:cubicBezTo>
                    <a:pt x="14" y="4"/>
                    <a:pt x="7" y="7"/>
                    <a:pt x="0" y="11"/>
                  </a:cubicBezTo>
                  <a:cubicBezTo>
                    <a:pt x="8" y="10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8" name="Полилиния 198"/>
            <p:cNvSpPr>
              <a:spLocks/>
            </p:cNvSpPr>
            <p:nvPr/>
          </p:nvSpPr>
          <p:spPr bwMode="auto">
            <a:xfrm>
              <a:off x="12141200" y="5722938"/>
              <a:ext cx="38100" cy="60325"/>
            </a:xfrm>
            <a:custGeom>
              <a:avLst/>
              <a:gdLst>
                <a:gd name="T0" fmla="*/ 12 w 12"/>
                <a:gd name="T1" fmla="*/ 14 h 19"/>
                <a:gd name="T2" fmla="*/ 0 w 12"/>
                <a:gd name="T3" fmla="*/ 7 h 19"/>
                <a:gd name="T4" fmla="*/ 12 w 12"/>
                <a:gd name="T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9">
                  <a:moveTo>
                    <a:pt x="12" y="14"/>
                  </a:moveTo>
                  <a:cubicBezTo>
                    <a:pt x="9" y="11"/>
                    <a:pt x="4" y="0"/>
                    <a:pt x="0" y="7"/>
                  </a:cubicBezTo>
                  <a:cubicBezTo>
                    <a:pt x="3" y="9"/>
                    <a:pt x="7" y="19"/>
                    <a:pt x="1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9" name="Полилиния 199"/>
            <p:cNvSpPr>
              <a:spLocks/>
            </p:cNvSpPr>
            <p:nvPr/>
          </p:nvSpPr>
          <p:spPr bwMode="auto">
            <a:xfrm>
              <a:off x="11347450" y="6764338"/>
              <a:ext cx="47625" cy="79375"/>
            </a:xfrm>
            <a:custGeom>
              <a:avLst/>
              <a:gdLst>
                <a:gd name="T0" fmla="*/ 5 w 15"/>
                <a:gd name="T1" fmla="*/ 0 h 25"/>
                <a:gd name="T2" fmla="*/ 2 w 15"/>
                <a:gd name="T3" fmla="*/ 15 h 25"/>
                <a:gd name="T4" fmla="*/ 5 w 1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5">
                  <a:moveTo>
                    <a:pt x="5" y="0"/>
                  </a:moveTo>
                  <a:cubicBezTo>
                    <a:pt x="0" y="1"/>
                    <a:pt x="3" y="9"/>
                    <a:pt x="2" y="15"/>
                  </a:cubicBezTo>
                  <a:cubicBezTo>
                    <a:pt x="13" y="25"/>
                    <a:pt x="15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0" name="Полилиния 200"/>
            <p:cNvSpPr>
              <a:spLocks/>
            </p:cNvSpPr>
            <p:nvPr/>
          </p:nvSpPr>
          <p:spPr bwMode="auto">
            <a:xfrm>
              <a:off x="11940540" y="5339715"/>
              <a:ext cx="251460" cy="119698"/>
            </a:xfrm>
            <a:custGeom>
              <a:avLst/>
              <a:gdLst>
                <a:gd name="T0" fmla="*/ 54 w 80"/>
                <a:gd name="T1" fmla="*/ 10 h 38"/>
                <a:gd name="T2" fmla="*/ 25 w 80"/>
                <a:gd name="T3" fmla="*/ 0 h 38"/>
                <a:gd name="T4" fmla="*/ 0 w 80"/>
                <a:gd name="T5" fmla="*/ 13 h 38"/>
                <a:gd name="T6" fmla="*/ 17 w 80"/>
                <a:gd name="T7" fmla="*/ 21 h 38"/>
                <a:gd name="T8" fmla="*/ 80 w 80"/>
                <a:gd name="T9" fmla="*/ 38 h 38"/>
                <a:gd name="T10" fmla="*/ 80 w 80"/>
                <a:gd name="T11" fmla="*/ 20 h 38"/>
                <a:gd name="T12" fmla="*/ 54 w 80"/>
                <a:gd name="T13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8">
                  <a:moveTo>
                    <a:pt x="54" y="10"/>
                  </a:moveTo>
                  <a:cubicBezTo>
                    <a:pt x="43" y="8"/>
                    <a:pt x="35" y="3"/>
                    <a:pt x="25" y="0"/>
                  </a:cubicBezTo>
                  <a:cubicBezTo>
                    <a:pt x="17" y="4"/>
                    <a:pt x="8" y="9"/>
                    <a:pt x="0" y="13"/>
                  </a:cubicBezTo>
                  <a:cubicBezTo>
                    <a:pt x="6" y="16"/>
                    <a:pt x="12" y="19"/>
                    <a:pt x="17" y="21"/>
                  </a:cubicBezTo>
                  <a:cubicBezTo>
                    <a:pt x="39" y="22"/>
                    <a:pt x="60" y="28"/>
                    <a:pt x="80" y="38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1" y="15"/>
                    <a:pt x="62" y="11"/>
                    <a:pt x="5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1" name="Полилиния 201"/>
            <p:cNvSpPr>
              <a:spLocks noEditPoints="1"/>
            </p:cNvSpPr>
            <p:nvPr/>
          </p:nvSpPr>
          <p:spPr bwMode="auto">
            <a:xfrm>
              <a:off x="10956925" y="5406390"/>
              <a:ext cx="1235075" cy="1478598"/>
            </a:xfrm>
            <a:custGeom>
              <a:avLst/>
              <a:gdLst>
                <a:gd name="T0" fmla="*/ 380 w 389"/>
                <a:gd name="T1" fmla="*/ 26 h 467"/>
                <a:gd name="T2" fmla="*/ 274 w 389"/>
                <a:gd name="T3" fmla="*/ 12 h 467"/>
                <a:gd name="T4" fmla="*/ 258 w 389"/>
                <a:gd name="T5" fmla="*/ 20 h 467"/>
                <a:gd name="T6" fmla="*/ 252 w 389"/>
                <a:gd name="T7" fmla="*/ 35 h 467"/>
                <a:gd name="T8" fmla="*/ 238 w 389"/>
                <a:gd name="T9" fmla="*/ 31 h 467"/>
                <a:gd name="T10" fmla="*/ 166 w 389"/>
                <a:gd name="T11" fmla="*/ 69 h 467"/>
                <a:gd name="T12" fmla="*/ 214 w 389"/>
                <a:gd name="T13" fmla="*/ 60 h 467"/>
                <a:gd name="T14" fmla="*/ 249 w 389"/>
                <a:gd name="T15" fmla="*/ 60 h 467"/>
                <a:gd name="T16" fmla="*/ 320 w 389"/>
                <a:gd name="T17" fmla="*/ 106 h 467"/>
                <a:gd name="T18" fmla="*/ 293 w 389"/>
                <a:gd name="T19" fmla="*/ 147 h 467"/>
                <a:gd name="T20" fmla="*/ 346 w 389"/>
                <a:gd name="T21" fmla="*/ 222 h 467"/>
                <a:gd name="T22" fmla="*/ 299 w 389"/>
                <a:gd name="T23" fmla="*/ 282 h 467"/>
                <a:gd name="T24" fmla="*/ 116 w 389"/>
                <a:gd name="T25" fmla="*/ 302 h 467"/>
                <a:gd name="T26" fmla="*/ 82 w 389"/>
                <a:gd name="T27" fmla="*/ 360 h 467"/>
                <a:gd name="T28" fmla="*/ 4 w 389"/>
                <a:gd name="T29" fmla="*/ 449 h 467"/>
                <a:gd name="T30" fmla="*/ 18 w 389"/>
                <a:gd name="T31" fmla="*/ 459 h 467"/>
                <a:gd name="T32" fmla="*/ 35 w 389"/>
                <a:gd name="T33" fmla="*/ 410 h 467"/>
                <a:gd name="T34" fmla="*/ 99 w 389"/>
                <a:gd name="T35" fmla="*/ 439 h 467"/>
                <a:gd name="T36" fmla="*/ 133 w 389"/>
                <a:gd name="T37" fmla="*/ 380 h 467"/>
                <a:gd name="T38" fmla="*/ 219 w 389"/>
                <a:gd name="T39" fmla="*/ 398 h 467"/>
                <a:gd name="T40" fmla="*/ 235 w 389"/>
                <a:gd name="T41" fmla="*/ 348 h 467"/>
                <a:gd name="T42" fmla="*/ 204 w 389"/>
                <a:gd name="T43" fmla="*/ 423 h 467"/>
                <a:gd name="T44" fmla="*/ 192 w 389"/>
                <a:gd name="T45" fmla="*/ 459 h 467"/>
                <a:gd name="T46" fmla="*/ 215 w 389"/>
                <a:gd name="T47" fmla="*/ 438 h 467"/>
                <a:gd name="T48" fmla="*/ 230 w 389"/>
                <a:gd name="T49" fmla="*/ 459 h 467"/>
                <a:gd name="T50" fmla="*/ 251 w 389"/>
                <a:gd name="T51" fmla="*/ 366 h 467"/>
                <a:gd name="T52" fmla="*/ 268 w 389"/>
                <a:gd name="T53" fmla="*/ 362 h 467"/>
                <a:gd name="T54" fmla="*/ 246 w 389"/>
                <a:gd name="T55" fmla="*/ 459 h 467"/>
                <a:gd name="T56" fmla="*/ 268 w 389"/>
                <a:gd name="T57" fmla="*/ 430 h 467"/>
                <a:gd name="T58" fmla="*/ 286 w 389"/>
                <a:gd name="T59" fmla="*/ 349 h 467"/>
                <a:gd name="T60" fmla="*/ 318 w 389"/>
                <a:gd name="T61" fmla="*/ 388 h 467"/>
                <a:gd name="T62" fmla="*/ 389 w 389"/>
                <a:gd name="T63" fmla="*/ 425 h 467"/>
                <a:gd name="T64" fmla="*/ 364 w 389"/>
                <a:gd name="T65" fmla="*/ 419 h 467"/>
                <a:gd name="T66" fmla="*/ 334 w 389"/>
                <a:gd name="T67" fmla="*/ 382 h 467"/>
                <a:gd name="T68" fmla="*/ 389 w 389"/>
                <a:gd name="T69" fmla="*/ 373 h 467"/>
                <a:gd name="T70" fmla="*/ 308 w 389"/>
                <a:gd name="T71" fmla="*/ 334 h 467"/>
                <a:gd name="T72" fmla="*/ 389 w 389"/>
                <a:gd name="T73" fmla="*/ 361 h 467"/>
                <a:gd name="T74" fmla="*/ 292 w 389"/>
                <a:gd name="T75" fmla="*/ 283 h 467"/>
                <a:gd name="T76" fmla="*/ 331 w 389"/>
                <a:gd name="T77" fmla="*/ 314 h 467"/>
                <a:gd name="T78" fmla="*/ 389 w 389"/>
                <a:gd name="T79" fmla="*/ 306 h 467"/>
                <a:gd name="T80" fmla="*/ 340 w 389"/>
                <a:gd name="T81" fmla="*/ 273 h 467"/>
                <a:gd name="T82" fmla="*/ 389 w 389"/>
                <a:gd name="T83" fmla="*/ 242 h 467"/>
                <a:gd name="T84" fmla="*/ 367 w 389"/>
                <a:gd name="T85" fmla="*/ 149 h 467"/>
                <a:gd name="T86" fmla="*/ 347 w 389"/>
                <a:gd name="T87" fmla="*/ 94 h 467"/>
                <a:gd name="T88" fmla="*/ 342 w 389"/>
                <a:gd name="T89" fmla="*/ 89 h 467"/>
                <a:gd name="T90" fmla="*/ 282 w 389"/>
                <a:gd name="T91" fmla="*/ 38 h 467"/>
                <a:gd name="T92" fmla="*/ 389 w 389"/>
                <a:gd name="T93" fmla="*/ 86 h 467"/>
                <a:gd name="T94" fmla="*/ 348 w 389"/>
                <a:gd name="T95" fmla="*/ 30 h 467"/>
                <a:gd name="T96" fmla="*/ 389 w 389"/>
                <a:gd name="T97" fmla="*/ 28 h 467"/>
                <a:gd name="T98" fmla="*/ 134 w 389"/>
                <a:gd name="T99" fmla="*/ 314 h 467"/>
                <a:gd name="T100" fmla="*/ 148 w 389"/>
                <a:gd name="T101" fmla="*/ 359 h 467"/>
                <a:gd name="T102" fmla="*/ 148 w 389"/>
                <a:gd name="T103" fmla="*/ 359 h 467"/>
                <a:gd name="T104" fmla="*/ 176 w 389"/>
                <a:gd name="T105" fmla="*/ 333 h 467"/>
                <a:gd name="T106" fmla="*/ 177 w 389"/>
                <a:gd name="T107" fmla="*/ 321 h 467"/>
                <a:gd name="T108" fmla="*/ 202 w 389"/>
                <a:gd name="T109" fmla="*/ 281 h 467"/>
                <a:gd name="T110" fmla="*/ 177 w 389"/>
                <a:gd name="T111" fmla="*/ 321 h 467"/>
                <a:gd name="T112" fmla="*/ 200 w 389"/>
                <a:gd name="T113" fmla="*/ 362 h 467"/>
                <a:gd name="T114" fmla="*/ 199 w 389"/>
                <a:gd name="T115" fmla="*/ 334 h 467"/>
                <a:gd name="T116" fmla="*/ 208 w 389"/>
                <a:gd name="T117" fmla="*/ 339 h 467"/>
                <a:gd name="T118" fmla="*/ 333 w 389"/>
                <a:gd name="T119" fmla="*/ 2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9" h="467">
                  <a:moveTo>
                    <a:pt x="389" y="28"/>
                  </a:moveTo>
                  <a:cubicBezTo>
                    <a:pt x="386" y="28"/>
                    <a:pt x="383" y="27"/>
                    <a:pt x="380" y="26"/>
                  </a:cubicBezTo>
                  <a:cubicBezTo>
                    <a:pt x="352" y="17"/>
                    <a:pt x="324" y="9"/>
                    <a:pt x="297" y="0"/>
                  </a:cubicBezTo>
                  <a:cubicBezTo>
                    <a:pt x="289" y="4"/>
                    <a:pt x="281" y="8"/>
                    <a:pt x="274" y="12"/>
                  </a:cubicBezTo>
                  <a:cubicBezTo>
                    <a:pt x="276" y="12"/>
                    <a:pt x="279" y="13"/>
                    <a:pt x="282" y="13"/>
                  </a:cubicBezTo>
                  <a:cubicBezTo>
                    <a:pt x="277" y="18"/>
                    <a:pt x="268" y="20"/>
                    <a:pt x="258" y="20"/>
                  </a:cubicBezTo>
                  <a:cubicBezTo>
                    <a:pt x="253" y="23"/>
                    <a:pt x="248" y="26"/>
                    <a:pt x="242" y="29"/>
                  </a:cubicBezTo>
                  <a:cubicBezTo>
                    <a:pt x="248" y="28"/>
                    <a:pt x="255" y="31"/>
                    <a:pt x="252" y="35"/>
                  </a:cubicBezTo>
                  <a:cubicBezTo>
                    <a:pt x="246" y="41"/>
                    <a:pt x="241" y="33"/>
                    <a:pt x="238" y="32"/>
                  </a:cubicBezTo>
                  <a:cubicBezTo>
                    <a:pt x="238" y="32"/>
                    <a:pt x="238" y="31"/>
                    <a:pt x="238" y="31"/>
                  </a:cubicBezTo>
                  <a:cubicBezTo>
                    <a:pt x="213" y="44"/>
                    <a:pt x="188" y="57"/>
                    <a:pt x="163" y="69"/>
                  </a:cubicBezTo>
                  <a:cubicBezTo>
                    <a:pt x="164" y="69"/>
                    <a:pt x="165" y="69"/>
                    <a:pt x="166" y="69"/>
                  </a:cubicBezTo>
                  <a:cubicBezTo>
                    <a:pt x="182" y="69"/>
                    <a:pt x="177" y="62"/>
                    <a:pt x="189" y="61"/>
                  </a:cubicBezTo>
                  <a:cubicBezTo>
                    <a:pt x="196" y="61"/>
                    <a:pt x="210" y="67"/>
                    <a:pt x="214" y="60"/>
                  </a:cubicBezTo>
                  <a:cubicBezTo>
                    <a:pt x="220" y="61"/>
                    <a:pt x="225" y="64"/>
                    <a:pt x="229" y="68"/>
                  </a:cubicBezTo>
                  <a:cubicBezTo>
                    <a:pt x="245" y="65"/>
                    <a:pt x="222" y="55"/>
                    <a:pt x="249" y="60"/>
                  </a:cubicBezTo>
                  <a:cubicBezTo>
                    <a:pt x="264" y="63"/>
                    <a:pt x="280" y="68"/>
                    <a:pt x="293" y="76"/>
                  </a:cubicBezTo>
                  <a:cubicBezTo>
                    <a:pt x="308" y="85"/>
                    <a:pt x="309" y="95"/>
                    <a:pt x="320" y="106"/>
                  </a:cubicBezTo>
                  <a:cubicBezTo>
                    <a:pt x="325" y="112"/>
                    <a:pt x="332" y="119"/>
                    <a:pt x="327" y="128"/>
                  </a:cubicBezTo>
                  <a:cubicBezTo>
                    <a:pt x="319" y="143"/>
                    <a:pt x="293" y="123"/>
                    <a:pt x="293" y="147"/>
                  </a:cubicBezTo>
                  <a:cubicBezTo>
                    <a:pt x="293" y="160"/>
                    <a:pt x="311" y="164"/>
                    <a:pt x="322" y="173"/>
                  </a:cubicBezTo>
                  <a:cubicBezTo>
                    <a:pt x="339" y="187"/>
                    <a:pt x="348" y="199"/>
                    <a:pt x="346" y="222"/>
                  </a:cubicBezTo>
                  <a:cubicBezTo>
                    <a:pt x="345" y="236"/>
                    <a:pt x="340" y="248"/>
                    <a:pt x="332" y="259"/>
                  </a:cubicBezTo>
                  <a:cubicBezTo>
                    <a:pt x="325" y="269"/>
                    <a:pt x="297" y="267"/>
                    <a:pt x="299" y="282"/>
                  </a:cubicBezTo>
                  <a:cubicBezTo>
                    <a:pt x="291" y="232"/>
                    <a:pt x="168" y="266"/>
                    <a:pt x="144" y="287"/>
                  </a:cubicBezTo>
                  <a:cubicBezTo>
                    <a:pt x="135" y="294"/>
                    <a:pt x="122" y="293"/>
                    <a:pt x="116" y="302"/>
                  </a:cubicBezTo>
                  <a:cubicBezTo>
                    <a:pt x="107" y="316"/>
                    <a:pt x="108" y="327"/>
                    <a:pt x="89" y="326"/>
                  </a:cubicBezTo>
                  <a:cubicBezTo>
                    <a:pt x="81" y="334"/>
                    <a:pt x="86" y="349"/>
                    <a:pt x="82" y="360"/>
                  </a:cubicBezTo>
                  <a:cubicBezTo>
                    <a:pt x="76" y="376"/>
                    <a:pt x="67" y="389"/>
                    <a:pt x="72" y="407"/>
                  </a:cubicBezTo>
                  <a:cubicBezTo>
                    <a:pt x="34" y="372"/>
                    <a:pt x="0" y="409"/>
                    <a:pt x="4" y="449"/>
                  </a:cubicBezTo>
                  <a:cubicBezTo>
                    <a:pt x="5" y="452"/>
                    <a:pt x="5" y="456"/>
                    <a:pt x="6" y="459"/>
                  </a:cubicBezTo>
                  <a:cubicBezTo>
                    <a:pt x="18" y="459"/>
                    <a:pt x="18" y="459"/>
                    <a:pt x="18" y="459"/>
                  </a:cubicBezTo>
                  <a:cubicBezTo>
                    <a:pt x="17" y="455"/>
                    <a:pt x="16" y="451"/>
                    <a:pt x="16" y="446"/>
                  </a:cubicBezTo>
                  <a:cubicBezTo>
                    <a:pt x="15" y="435"/>
                    <a:pt x="21" y="413"/>
                    <a:pt x="35" y="410"/>
                  </a:cubicBezTo>
                  <a:cubicBezTo>
                    <a:pt x="60" y="406"/>
                    <a:pt x="63" y="427"/>
                    <a:pt x="71" y="442"/>
                  </a:cubicBezTo>
                  <a:cubicBezTo>
                    <a:pt x="79" y="457"/>
                    <a:pt x="90" y="446"/>
                    <a:pt x="99" y="439"/>
                  </a:cubicBezTo>
                  <a:cubicBezTo>
                    <a:pt x="91" y="432"/>
                    <a:pt x="91" y="405"/>
                    <a:pt x="100" y="399"/>
                  </a:cubicBezTo>
                  <a:cubicBezTo>
                    <a:pt x="112" y="389"/>
                    <a:pt x="116" y="384"/>
                    <a:pt x="133" y="380"/>
                  </a:cubicBezTo>
                  <a:cubicBezTo>
                    <a:pt x="151" y="376"/>
                    <a:pt x="154" y="393"/>
                    <a:pt x="169" y="391"/>
                  </a:cubicBezTo>
                  <a:cubicBezTo>
                    <a:pt x="169" y="411"/>
                    <a:pt x="211" y="419"/>
                    <a:pt x="219" y="398"/>
                  </a:cubicBezTo>
                  <a:cubicBezTo>
                    <a:pt x="215" y="359"/>
                    <a:pt x="230" y="315"/>
                    <a:pt x="259" y="288"/>
                  </a:cubicBezTo>
                  <a:cubicBezTo>
                    <a:pt x="266" y="313"/>
                    <a:pt x="241" y="327"/>
                    <a:pt x="235" y="348"/>
                  </a:cubicBezTo>
                  <a:cubicBezTo>
                    <a:pt x="231" y="363"/>
                    <a:pt x="224" y="364"/>
                    <a:pt x="225" y="379"/>
                  </a:cubicBezTo>
                  <a:cubicBezTo>
                    <a:pt x="226" y="400"/>
                    <a:pt x="224" y="417"/>
                    <a:pt x="204" y="423"/>
                  </a:cubicBezTo>
                  <a:cubicBezTo>
                    <a:pt x="183" y="430"/>
                    <a:pt x="193" y="437"/>
                    <a:pt x="192" y="455"/>
                  </a:cubicBezTo>
                  <a:cubicBezTo>
                    <a:pt x="192" y="456"/>
                    <a:pt x="192" y="458"/>
                    <a:pt x="192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6" y="451"/>
                    <a:pt x="209" y="444"/>
                    <a:pt x="215" y="438"/>
                  </a:cubicBezTo>
                  <a:cubicBezTo>
                    <a:pt x="215" y="445"/>
                    <a:pt x="215" y="452"/>
                    <a:pt x="215" y="459"/>
                  </a:cubicBezTo>
                  <a:cubicBezTo>
                    <a:pt x="230" y="459"/>
                    <a:pt x="230" y="459"/>
                    <a:pt x="230" y="459"/>
                  </a:cubicBezTo>
                  <a:cubicBezTo>
                    <a:pt x="228" y="438"/>
                    <a:pt x="229" y="416"/>
                    <a:pt x="239" y="401"/>
                  </a:cubicBezTo>
                  <a:cubicBezTo>
                    <a:pt x="244" y="393"/>
                    <a:pt x="247" y="376"/>
                    <a:pt x="251" y="366"/>
                  </a:cubicBezTo>
                  <a:cubicBezTo>
                    <a:pt x="257" y="351"/>
                    <a:pt x="257" y="340"/>
                    <a:pt x="269" y="326"/>
                  </a:cubicBezTo>
                  <a:cubicBezTo>
                    <a:pt x="288" y="336"/>
                    <a:pt x="275" y="349"/>
                    <a:pt x="268" y="362"/>
                  </a:cubicBezTo>
                  <a:cubicBezTo>
                    <a:pt x="259" y="380"/>
                    <a:pt x="253" y="400"/>
                    <a:pt x="250" y="420"/>
                  </a:cubicBezTo>
                  <a:cubicBezTo>
                    <a:pt x="248" y="433"/>
                    <a:pt x="246" y="446"/>
                    <a:pt x="246" y="459"/>
                  </a:cubicBezTo>
                  <a:cubicBezTo>
                    <a:pt x="266" y="459"/>
                    <a:pt x="266" y="459"/>
                    <a:pt x="266" y="459"/>
                  </a:cubicBezTo>
                  <a:cubicBezTo>
                    <a:pt x="267" y="449"/>
                    <a:pt x="267" y="440"/>
                    <a:pt x="268" y="430"/>
                  </a:cubicBezTo>
                  <a:cubicBezTo>
                    <a:pt x="269" y="415"/>
                    <a:pt x="271" y="401"/>
                    <a:pt x="274" y="386"/>
                  </a:cubicBezTo>
                  <a:cubicBezTo>
                    <a:pt x="277" y="374"/>
                    <a:pt x="287" y="361"/>
                    <a:pt x="286" y="349"/>
                  </a:cubicBezTo>
                  <a:cubicBezTo>
                    <a:pt x="291" y="354"/>
                    <a:pt x="297" y="359"/>
                    <a:pt x="302" y="365"/>
                  </a:cubicBezTo>
                  <a:cubicBezTo>
                    <a:pt x="317" y="378"/>
                    <a:pt x="319" y="368"/>
                    <a:pt x="318" y="388"/>
                  </a:cubicBezTo>
                  <a:cubicBezTo>
                    <a:pt x="318" y="405"/>
                    <a:pt x="321" y="425"/>
                    <a:pt x="332" y="437"/>
                  </a:cubicBezTo>
                  <a:cubicBezTo>
                    <a:pt x="358" y="467"/>
                    <a:pt x="371" y="443"/>
                    <a:pt x="389" y="425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0" y="404"/>
                    <a:pt x="370" y="405"/>
                    <a:pt x="364" y="419"/>
                  </a:cubicBezTo>
                  <a:cubicBezTo>
                    <a:pt x="354" y="443"/>
                    <a:pt x="338" y="429"/>
                    <a:pt x="329" y="413"/>
                  </a:cubicBezTo>
                  <a:cubicBezTo>
                    <a:pt x="329" y="403"/>
                    <a:pt x="330" y="392"/>
                    <a:pt x="334" y="382"/>
                  </a:cubicBezTo>
                  <a:cubicBezTo>
                    <a:pt x="351" y="390"/>
                    <a:pt x="370" y="390"/>
                    <a:pt x="389" y="392"/>
                  </a:cubicBezTo>
                  <a:cubicBezTo>
                    <a:pt x="389" y="373"/>
                    <a:pt x="389" y="373"/>
                    <a:pt x="389" y="373"/>
                  </a:cubicBezTo>
                  <a:cubicBezTo>
                    <a:pt x="334" y="379"/>
                    <a:pt x="282" y="337"/>
                    <a:pt x="273" y="281"/>
                  </a:cubicBezTo>
                  <a:cubicBezTo>
                    <a:pt x="287" y="281"/>
                    <a:pt x="300" y="321"/>
                    <a:pt x="308" y="334"/>
                  </a:cubicBezTo>
                  <a:cubicBezTo>
                    <a:pt x="322" y="356"/>
                    <a:pt x="360" y="361"/>
                    <a:pt x="384" y="362"/>
                  </a:cubicBezTo>
                  <a:cubicBezTo>
                    <a:pt x="386" y="362"/>
                    <a:pt x="387" y="361"/>
                    <a:pt x="389" y="361"/>
                  </a:cubicBezTo>
                  <a:cubicBezTo>
                    <a:pt x="389" y="347"/>
                    <a:pt x="389" y="347"/>
                    <a:pt x="389" y="347"/>
                  </a:cubicBezTo>
                  <a:cubicBezTo>
                    <a:pt x="350" y="350"/>
                    <a:pt x="311" y="331"/>
                    <a:pt x="292" y="283"/>
                  </a:cubicBezTo>
                  <a:cubicBezTo>
                    <a:pt x="303" y="286"/>
                    <a:pt x="308" y="286"/>
                    <a:pt x="314" y="293"/>
                  </a:cubicBezTo>
                  <a:cubicBezTo>
                    <a:pt x="319" y="299"/>
                    <a:pt x="326" y="309"/>
                    <a:pt x="331" y="314"/>
                  </a:cubicBezTo>
                  <a:cubicBezTo>
                    <a:pt x="342" y="325"/>
                    <a:pt x="368" y="334"/>
                    <a:pt x="389" y="335"/>
                  </a:cubicBezTo>
                  <a:cubicBezTo>
                    <a:pt x="389" y="306"/>
                    <a:pt x="389" y="306"/>
                    <a:pt x="389" y="306"/>
                  </a:cubicBezTo>
                  <a:cubicBezTo>
                    <a:pt x="375" y="308"/>
                    <a:pt x="360" y="306"/>
                    <a:pt x="349" y="300"/>
                  </a:cubicBezTo>
                  <a:cubicBezTo>
                    <a:pt x="339" y="295"/>
                    <a:pt x="338" y="284"/>
                    <a:pt x="340" y="273"/>
                  </a:cubicBezTo>
                  <a:cubicBezTo>
                    <a:pt x="344" y="255"/>
                    <a:pt x="349" y="259"/>
                    <a:pt x="357" y="266"/>
                  </a:cubicBezTo>
                  <a:cubicBezTo>
                    <a:pt x="370" y="261"/>
                    <a:pt x="381" y="253"/>
                    <a:pt x="389" y="242"/>
                  </a:cubicBezTo>
                  <a:cubicBezTo>
                    <a:pt x="389" y="170"/>
                    <a:pt x="389" y="170"/>
                    <a:pt x="389" y="170"/>
                  </a:cubicBezTo>
                  <a:cubicBezTo>
                    <a:pt x="382" y="162"/>
                    <a:pt x="374" y="156"/>
                    <a:pt x="367" y="149"/>
                  </a:cubicBezTo>
                  <a:cubicBezTo>
                    <a:pt x="362" y="143"/>
                    <a:pt x="351" y="139"/>
                    <a:pt x="349" y="131"/>
                  </a:cubicBezTo>
                  <a:cubicBezTo>
                    <a:pt x="346" y="118"/>
                    <a:pt x="352" y="107"/>
                    <a:pt x="347" y="94"/>
                  </a:cubicBezTo>
                  <a:cubicBezTo>
                    <a:pt x="356" y="96"/>
                    <a:pt x="361" y="104"/>
                    <a:pt x="371" y="103"/>
                  </a:cubicBezTo>
                  <a:cubicBezTo>
                    <a:pt x="365" y="94"/>
                    <a:pt x="353" y="87"/>
                    <a:pt x="342" y="89"/>
                  </a:cubicBezTo>
                  <a:cubicBezTo>
                    <a:pt x="334" y="76"/>
                    <a:pt x="322" y="66"/>
                    <a:pt x="310" y="57"/>
                  </a:cubicBezTo>
                  <a:cubicBezTo>
                    <a:pt x="301" y="51"/>
                    <a:pt x="291" y="45"/>
                    <a:pt x="282" y="38"/>
                  </a:cubicBezTo>
                  <a:cubicBezTo>
                    <a:pt x="275" y="37"/>
                    <a:pt x="260" y="43"/>
                    <a:pt x="259" y="31"/>
                  </a:cubicBezTo>
                  <a:cubicBezTo>
                    <a:pt x="301" y="38"/>
                    <a:pt x="356" y="58"/>
                    <a:pt x="389" y="86"/>
                  </a:cubicBezTo>
                  <a:cubicBezTo>
                    <a:pt x="389" y="67"/>
                    <a:pt x="389" y="67"/>
                    <a:pt x="389" y="67"/>
                  </a:cubicBezTo>
                  <a:cubicBezTo>
                    <a:pt x="373" y="56"/>
                    <a:pt x="346" y="45"/>
                    <a:pt x="348" y="30"/>
                  </a:cubicBezTo>
                  <a:cubicBezTo>
                    <a:pt x="359" y="33"/>
                    <a:pt x="374" y="39"/>
                    <a:pt x="389" y="48"/>
                  </a:cubicBezTo>
                  <a:lnTo>
                    <a:pt x="389" y="28"/>
                  </a:lnTo>
                  <a:close/>
                  <a:moveTo>
                    <a:pt x="118" y="359"/>
                  </a:moveTo>
                  <a:cubicBezTo>
                    <a:pt x="117" y="343"/>
                    <a:pt x="122" y="321"/>
                    <a:pt x="134" y="314"/>
                  </a:cubicBezTo>
                  <a:cubicBezTo>
                    <a:pt x="127" y="327"/>
                    <a:pt x="135" y="356"/>
                    <a:pt x="118" y="359"/>
                  </a:cubicBezTo>
                  <a:close/>
                  <a:moveTo>
                    <a:pt x="148" y="359"/>
                  </a:moveTo>
                  <a:cubicBezTo>
                    <a:pt x="134" y="355"/>
                    <a:pt x="156" y="301"/>
                    <a:pt x="164" y="294"/>
                  </a:cubicBezTo>
                  <a:cubicBezTo>
                    <a:pt x="163" y="316"/>
                    <a:pt x="153" y="337"/>
                    <a:pt x="148" y="359"/>
                  </a:cubicBezTo>
                  <a:close/>
                  <a:moveTo>
                    <a:pt x="174" y="372"/>
                  </a:moveTo>
                  <a:cubicBezTo>
                    <a:pt x="163" y="367"/>
                    <a:pt x="169" y="343"/>
                    <a:pt x="176" y="333"/>
                  </a:cubicBezTo>
                  <a:cubicBezTo>
                    <a:pt x="184" y="345"/>
                    <a:pt x="172" y="359"/>
                    <a:pt x="174" y="372"/>
                  </a:cubicBezTo>
                  <a:close/>
                  <a:moveTo>
                    <a:pt x="177" y="321"/>
                  </a:moveTo>
                  <a:cubicBezTo>
                    <a:pt x="182" y="313"/>
                    <a:pt x="181" y="297"/>
                    <a:pt x="193" y="295"/>
                  </a:cubicBezTo>
                  <a:cubicBezTo>
                    <a:pt x="190" y="288"/>
                    <a:pt x="193" y="279"/>
                    <a:pt x="202" y="281"/>
                  </a:cubicBezTo>
                  <a:cubicBezTo>
                    <a:pt x="197" y="296"/>
                    <a:pt x="190" y="311"/>
                    <a:pt x="182" y="326"/>
                  </a:cubicBezTo>
                  <a:cubicBezTo>
                    <a:pt x="180" y="325"/>
                    <a:pt x="179" y="323"/>
                    <a:pt x="177" y="321"/>
                  </a:cubicBezTo>
                  <a:close/>
                  <a:moveTo>
                    <a:pt x="208" y="339"/>
                  </a:moveTo>
                  <a:cubicBezTo>
                    <a:pt x="207" y="350"/>
                    <a:pt x="202" y="353"/>
                    <a:pt x="200" y="362"/>
                  </a:cubicBezTo>
                  <a:cubicBezTo>
                    <a:pt x="199" y="373"/>
                    <a:pt x="204" y="386"/>
                    <a:pt x="196" y="395"/>
                  </a:cubicBezTo>
                  <a:cubicBezTo>
                    <a:pt x="185" y="397"/>
                    <a:pt x="197" y="341"/>
                    <a:pt x="199" y="334"/>
                  </a:cubicBezTo>
                  <a:cubicBezTo>
                    <a:pt x="203" y="322"/>
                    <a:pt x="224" y="273"/>
                    <a:pt x="238" y="278"/>
                  </a:cubicBezTo>
                  <a:cubicBezTo>
                    <a:pt x="232" y="300"/>
                    <a:pt x="209" y="314"/>
                    <a:pt x="208" y="339"/>
                  </a:cubicBezTo>
                  <a:close/>
                  <a:moveTo>
                    <a:pt x="287" y="15"/>
                  </a:moveTo>
                  <a:cubicBezTo>
                    <a:pt x="303" y="13"/>
                    <a:pt x="325" y="18"/>
                    <a:pt x="333" y="29"/>
                  </a:cubicBezTo>
                  <a:cubicBezTo>
                    <a:pt x="315" y="29"/>
                    <a:pt x="295" y="29"/>
                    <a:pt x="28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2" name="Полилиния 202"/>
            <p:cNvSpPr>
              <a:spLocks noEditPoints="1"/>
            </p:cNvSpPr>
            <p:nvPr/>
          </p:nvSpPr>
          <p:spPr bwMode="auto">
            <a:xfrm>
              <a:off x="9066213" y="6475413"/>
              <a:ext cx="1430338" cy="396875"/>
            </a:xfrm>
            <a:custGeom>
              <a:avLst/>
              <a:gdLst>
                <a:gd name="T0" fmla="*/ 418 w 451"/>
                <a:gd name="T1" fmla="*/ 80 h 125"/>
                <a:gd name="T2" fmla="*/ 352 w 451"/>
                <a:gd name="T3" fmla="*/ 69 h 125"/>
                <a:gd name="T4" fmla="*/ 303 w 451"/>
                <a:gd name="T5" fmla="*/ 34 h 125"/>
                <a:gd name="T6" fmla="*/ 234 w 451"/>
                <a:gd name="T7" fmla="*/ 29 h 125"/>
                <a:gd name="T8" fmla="*/ 173 w 451"/>
                <a:gd name="T9" fmla="*/ 5 h 125"/>
                <a:gd name="T10" fmla="*/ 106 w 451"/>
                <a:gd name="T11" fmla="*/ 27 h 125"/>
                <a:gd name="T12" fmla="*/ 43 w 451"/>
                <a:gd name="T13" fmla="*/ 29 h 125"/>
                <a:gd name="T14" fmla="*/ 38 w 451"/>
                <a:gd name="T15" fmla="*/ 121 h 125"/>
                <a:gd name="T16" fmla="*/ 94 w 451"/>
                <a:gd name="T17" fmla="*/ 121 h 125"/>
                <a:gd name="T18" fmla="*/ 116 w 451"/>
                <a:gd name="T19" fmla="*/ 112 h 125"/>
                <a:gd name="T20" fmla="*/ 128 w 451"/>
                <a:gd name="T21" fmla="*/ 121 h 125"/>
                <a:gd name="T22" fmla="*/ 150 w 451"/>
                <a:gd name="T23" fmla="*/ 121 h 125"/>
                <a:gd name="T24" fmla="*/ 117 w 451"/>
                <a:gd name="T25" fmla="*/ 90 h 125"/>
                <a:gd name="T26" fmla="*/ 161 w 451"/>
                <a:gd name="T27" fmla="*/ 102 h 125"/>
                <a:gd name="T28" fmla="*/ 113 w 451"/>
                <a:gd name="T29" fmla="*/ 57 h 125"/>
                <a:gd name="T30" fmla="*/ 149 w 451"/>
                <a:gd name="T31" fmla="*/ 23 h 125"/>
                <a:gd name="T32" fmla="*/ 200 w 451"/>
                <a:gd name="T33" fmla="*/ 34 h 125"/>
                <a:gd name="T34" fmla="*/ 188 w 451"/>
                <a:gd name="T35" fmla="*/ 112 h 125"/>
                <a:gd name="T36" fmla="*/ 175 w 451"/>
                <a:gd name="T37" fmla="*/ 121 h 125"/>
                <a:gd name="T38" fmla="*/ 223 w 451"/>
                <a:gd name="T39" fmla="*/ 121 h 125"/>
                <a:gd name="T40" fmla="*/ 214 w 451"/>
                <a:gd name="T41" fmla="*/ 115 h 125"/>
                <a:gd name="T42" fmla="*/ 211 w 451"/>
                <a:gd name="T43" fmla="*/ 77 h 125"/>
                <a:gd name="T44" fmla="*/ 236 w 451"/>
                <a:gd name="T45" fmla="*/ 51 h 125"/>
                <a:gd name="T46" fmla="*/ 258 w 451"/>
                <a:gd name="T47" fmla="*/ 44 h 125"/>
                <a:gd name="T48" fmla="*/ 252 w 451"/>
                <a:gd name="T49" fmla="*/ 52 h 125"/>
                <a:gd name="T50" fmla="*/ 300 w 451"/>
                <a:gd name="T51" fmla="*/ 67 h 125"/>
                <a:gd name="T52" fmla="*/ 288 w 451"/>
                <a:gd name="T53" fmla="*/ 51 h 125"/>
                <a:gd name="T54" fmla="*/ 307 w 451"/>
                <a:gd name="T55" fmla="*/ 100 h 125"/>
                <a:gd name="T56" fmla="*/ 305 w 451"/>
                <a:gd name="T57" fmla="*/ 121 h 125"/>
                <a:gd name="T58" fmla="*/ 325 w 451"/>
                <a:gd name="T59" fmla="*/ 121 h 125"/>
                <a:gd name="T60" fmla="*/ 335 w 451"/>
                <a:gd name="T61" fmla="*/ 106 h 125"/>
                <a:gd name="T62" fmla="*/ 413 w 451"/>
                <a:gd name="T63" fmla="*/ 97 h 125"/>
                <a:gd name="T64" fmla="*/ 437 w 451"/>
                <a:gd name="T65" fmla="*/ 121 h 125"/>
                <a:gd name="T66" fmla="*/ 451 w 451"/>
                <a:gd name="T67" fmla="*/ 121 h 125"/>
                <a:gd name="T68" fmla="*/ 418 w 451"/>
                <a:gd name="T69" fmla="*/ 80 h 125"/>
                <a:gd name="T70" fmla="*/ 48 w 451"/>
                <a:gd name="T71" fmla="*/ 116 h 125"/>
                <a:gd name="T72" fmla="*/ 78 w 451"/>
                <a:gd name="T73" fmla="*/ 104 h 125"/>
                <a:gd name="T74" fmla="*/ 36 w 451"/>
                <a:gd name="T75" fmla="*/ 102 h 125"/>
                <a:gd name="T76" fmla="*/ 71 w 451"/>
                <a:gd name="T77" fmla="*/ 89 h 125"/>
                <a:gd name="T78" fmla="*/ 26 w 451"/>
                <a:gd name="T79" fmla="*/ 91 h 125"/>
                <a:gd name="T80" fmla="*/ 35 w 451"/>
                <a:gd name="T81" fmla="*/ 49 h 125"/>
                <a:gd name="T82" fmla="*/ 76 w 451"/>
                <a:gd name="T83" fmla="*/ 51 h 125"/>
                <a:gd name="T84" fmla="*/ 65 w 451"/>
                <a:gd name="T85" fmla="*/ 36 h 125"/>
                <a:gd name="T86" fmla="*/ 100 w 451"/>
                <a:gd name="T87" fmla="*/ 75 h 125"/>
                <a:gd name="T88" fmla="*/ 103 w 451"/>
                <a:gd name="T89" fmla="*/ 109 h 125"/>
                <a:gd name="T90" fmla="*/ 48 w 451"/>
                <a:gd name="T91" fmla="*/ 11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1" h="125">
                  <a:moveTo>
                    <a:pt x="418" y="80"/>
                  </a:moveTo>
                  <a:cubicBezTo>
                    <a:pt x="399" y="68"/>
                    <a:pt x="375" y="64"/>
                    <a:pt x="352" y="69"/>
                  </a:cubicBezTo>
                  <a:cubicBezTo>
                    <a:pt x="337" y="73"/>
                    <a:pt x="321" y="43"/>
                    <a:pt x="303" y="34"/>
                  </a:cubicBezTo>
                  <a:cubicBezTo>
                    <a:pt x="282" y="24"/>
                    <a:pt x="257" y="21"/>
                    <a:pt x="234" y="29"/>
                  </a:cubicBezTo>
                  <a:cubicBezTo>
                    <a:pt x="218" y="35"/>
                    <a:pt x="194" y="8"/>
                    <a:pt x="173" y="5"/>
                  </a:cubicBezTo>
                  <a:cubicBezTo>
                    <a:pt x="145" y="0"/>
                    <a:pt x="126" y="10"/>
                    <a:pt x="106" y="27"/>
                  </a:cubicBezTo>
                  <a:cubicBezTo>
                    <a:pt x="86" y="20"/>
                    <a:pt x="62" y="19"/>
                    <a:pt x="43" y="29"/>
                  </a:cubicBezTo>
                  <a:cubicBezTo>
                    <a:pt x="0" y="50"/>
                    <a:pt x="5" y="99"/>
                    <a:pt x="38" y="121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101" y="112"/>
                    <a:pt x="106" y="104"/>
                    <a:pt x="116" y="112"/>
                  </a:cubicBezTo>
                  <a:cubicBezTo>
                    <a:pt x="120" y="115"/>
                    <a:pt x="124" y="118"/>
                    <a:pt x="128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33" y="117"/>
                    <a:pt x="118" y="105"/>
                    <a:pt x="117" y="90"/>
                  </a:cubicBezTo>
                  <a:cubicBezTo>
                    <a:pt x="131" y="98"/>
                    <a:pt x="144" y="110"/>
                    <a:pt x="161" y="102"/>
                  </a:cubicBezTo>
                  <a:cubicBezTo>
                    <a:pt x="139" y="91"/>
                    <a:pt x="108" y="84"/>
                    <a:pt x="113" y="57"/>
                  </a:cubicBezTo>
                  <a:cubicBezTo>
                    <a:pt x="116" y="38"/>
                    <a:pt x="132" y="27"/>
                    <a:pt x="149" y="23"/>
                  </a:cubicBezTo>
                  <a:cubicBezTo>
                    <a:pt x="166" y="19"/>
                    <a:pt x="187" y="22"/>
                    <a:pt x="200" y="34"/>
                  </a:cubicBezTo>
                  <a:cubicBezTo>
                    <a:pt x="214" y="48"/>
                    <a:pt x="187" y="89"/>
                    <a:pt x="188" y="112"/>
                  </a:cubicBezTo>
                  <a:cubicBezTo>
                    <a:pt x="185" y="116"/>
                    <a:pt x="180" y="119"/>
                    <a:pt x="175" y="121"/>
                  </a:cubicBezTo>
                  <a:cubicBezTo>
                    <a:pt x="223" y="121"/>
                    <a:pt x="223" y="121"/>
                    <a:pt x="223" y="121"/>
                  </a:cubicBezTo>
                  <a:cubicBezTo>
                    <a:pt x="220" y="119"/>
                    <a:pt x="217" y="117"/>
                    <a:pt x="214" y="115"/>
                  </a:cubicBezTo>
                  <a:cubicBezTo>
                    <a:pt x="198" y="105"/>
                    <a:pt x="202" y="92"/>
                    <a:pt x="211" y="77"/>
                  </a:cubicBezTo>
                  <a:cubicBezTo>
                    <a:pt x="218" y="65"/>
                    <a:pt x="224" y="58"/>
                    <a:pt x="236" y="51"/>
                  </a:cubicBezTo>
                  <a:cubicBezTo>
                    <a:pt x="237" y="51"/>
                    <a:pt x="262" y="39"/>
                    <a:pt x="258" y="44"/>
                  </a:cubicBezTo>
                  <a:cubicBezTo>
                    <a:pt x="255" y="46"/>
                    <a:pt x="253" y="48"/>
                    <a:pt x="252" y="52"/>
                  </a:cubicBezTo>
                  <a:cubicBezTo>
                    <a:pt x="271" y="50"/>
                    <a:pt x="282" y="68"/>
                    <a:pt x="300" y="67"/>
                  </a:cubicBezTo>
                  <a:cubicBezTo>
                    <a:pt x="299" y="59"/>
                    <a:pt x="295" y="54"/>
                    <a:pt x="288" y="51"/>
                  </a:cubicBezTo>
                  <a:cubicBezTo>
                    <a:pt x="315" y="44"/>
                    <a:pt x="342" y="94"/>
                    <a:pt x="307" y="100"/>
                  </a:cubicBezTo>
                  <a:cubicBezTo>
                    <a:pt x="308" y="107"/>
                    <a:pt x="307" y="114"/>
                    <a:pt x="305" y="121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327" y="116"/>
                    <a:pt x="331" y="111"/>
                    <a:pt x="335" y="106"/>
                  </a:cubicBezTo>
                  <a:cubicBezTo>
                    <a:pt x="358" y="83"/>
                    <a:pt x="383" y="80"/>
                    <a:pt x="413" y="97"/>
                  </a:cubicBezTo>
                  <a:cubicBezTo>
                    <a:pt x="426" y="104"/>
                    <a:pt x="432" y="111"/>
                    <a:pt x="437" y="121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5" y="104"/>
                    <a:pt x="434" y="90"/>
                    <a:pt x="418" y="80"/>
                  </a:cubicBezTo>
                  <a:close/>
                  <a:moveTo>
                    <a:pt x="48" y="116"/>
                  </a:moveTo>
                  <a:cubicBezTo>
                    <a:pt x="57" y="111"/>
                    <a:pt x="75" y="119"/>
                    <a:pt x="78" y="104"/>
                  </a:cubicBezTo>
                  <a:cubicBezTo>
                    <a:pt x="69" y="99"/>
                    <a:pt x="42" y="111"/>
                    <a:pt x="36" y="102"/>
                  </a:cubicBezTo>
                  <a:cubicBezTo>
                    <a:pt x="39" y="88"/>
                    <a:pt x="70" y="102"/>
                    <a:pt x="71" y="89"/>
                  </a:cubicBezTo>
                  <a:cubicBezTo>
                    <a:pt x="71" y="81"/>
                    <a:pt x="30" y="89"/>
                    <a:pt x="26" y="91"/>
                  </a:cubicBezTo>
                  <a:cubicBezTo>
                    <a:pt x="25" y="78"/>
                    <a:pt x="25" y="60"/>
                    <a:pt x="35" y="49"/>
                  </a:cubicBezTo>
                  <a:cubicBezTo>
                    <a:pt x="49" y="53"/>
                    <a:pt x="62" y="49"/>
                    <a:pt x="76" y="51"/>
                  </a:cubicBezTo>
                  <a:cubicBezTo>
                    <a:pt x="76" y="42"/>
                    <a:pt x="65" y="39"/>
                    <a:pt x="65" y="36"/>
                  </a:cubicBezTo>
                  <a:cubicBezTo>
                    <a:pt x="93" y="24"/>
                    <a:pt x="99" y="56"/>
                    <a:pt x="100" y="75"/>
                  </a:cubicBezTo>
                  <a:cubicBezTo>
                    <a:pt x="101" y="86"/>
                    <a:pt x="101" y="98"/>
                    <a:pt x="103" y="109"/>
                  </a:cubicBezTo>
                  <a:cubicBezTo>
                    <a:pt x="86" y="117"/>
                    <a:pt x="66" y="125"/>
                    <a:pt x="4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3" name="Полилиния 203"/>
            <p:cNvSpPr>
              <a:spLocks/>
            </p:cNvSpPr>
            <p:nvPr/>
          </p:nvSpPr>
          <p:spPr bwMode="auto">
            <a:xfrm>
              <a:off x="10604500" y="5810250"/>
              <a:ext cx="504825" cy="1049338"/>
            </a:xfrm>
            <a:custGeom>
              <a:avLst/>
              <a:gdLst>
                <a:gd name="T0" fmla="*/ 34 w 159"/>
                <a:gd name="T1" fmla="*/ 246 h 331"/>
                <a:gd name="T2" fmla="*/ 39 w 159"/>
                <a:gd name="T3" fmla="*/ 266 h 331"/>
                <a:gd name="T4" fmla="*/ 49 w 159"/>
                <a:gd name="T5" fmla="*/ 206 h 331"/>
                <a:gd name="T6" fmla="*/ 77 w 159"/>
                <a:gd name="T7" fmla="*/ 111 h 331"/>
                <a:gd name="T8" fmla="*/ 113 w 159"/>
                <a:gd name="T9" fmla="*/ 54 h 331"/>
                <a:gd name="T10" fmla="*/ 159 w 159"/>
                <a:gd name="T11" fmla="*/ 2 h 331"/>
                <a:gd name="T12" fmla="*/ 153 w 159"/>
                <a:gd name="T13" fmla="*/ 0 h 331"/>
                <a:gd name="T14" fmla="*/ 131 w 159"/>
                <a:gd name="T15" fmla="*/ 10 h 331"/>
                <a:gd name="T16" fmla="*/ 69 w 159"/>
                <a:gd name="T17" fmla="*/ 94 h 331"/>
                <a:gd name="T18" fmla="*/ 43 w 159"/>
                <a:gd name="T19" fmla="*/ 174 h 331"/>
                <a:gd name="T20" fmla="*/ 31 w 159"/>
                <a:gd name="T21" fmla="*/ 237 h 331"/>
                <a:gd name="T22" fmla="*/ 35 w 159"/>
                <a:gd name="T23" fmla="*/ 98 h 331"/>
                <a:gd name="T24" fmla="*/ 54 w 159"/>
                <a:gd name="T25" fmla="*/ 46 h 331"/>
                <a:gd name="T26" fmla="*/ 29 w 159"/>
                <a:gd name="T27" fmla="*/ 57 h 331"/>
                <a:gd name="T28" fmla="*/ 6 w 159"/>
                <a:gd name="T29" fmla="*/ 152 h 331"/>
                <a:gd name="T30" fmla="*/ 7 w 159"/>
                <a:gd name="T31" fmla="*/ 254 h 331"/>
                <a:gd name="T32" fmla="*/ 27 w 159"/>
                <a:gd name="T33" fmla="*/ 331 h 331"/>
                <a:gd name="T34" fmla="*/ 46 w 159"/>
                <a:gd name="T35" fmla="*/ 331 h 331"/>
                <a:gd name="T36" fmla="*/ 34 w 159"/>
                <a:gd name="T37" fmla="*/ 24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9" h="331">
                  <a:moveTo>
                    <a:pt x="34" y="246"/>
                  </a:moveTo>
                  <a:cubicBezTo>
                    <a:pt x="44" y="250"/>
                    <a:pt x="29" y="262"/>
                    <a:pt x="39" y="266"/>
                  </a:cubicBezTo>
                  <a:cubicBezTo>
                    <a:pt x="55" y="260"/>
                    <a:pt x="47" y="218"/>
                    <a:pt x="49" y="206"/>
                  </a:cubicBezTo>
                  <a:cubicBezTo>
                    <a:pt x="53" y="175"/>
                    <a:pt x="60" y="138"/>
                    <a:pt x="77" y="111"/>
                  </a:cubicBezTo>
                  <a:cubicBezTo>
                    <a:pt x="89" y="92"/>
                    <a:pt x="102" y="72"/>
                    <a:pt x="113" y="54"/>
                  </a:cubicBezTo>
                  <a:cubicBezTo>
                    <a:pt x="124" y="33"/>
                    <a:pt x="152" y="26"/>
                    <a:pt x="159" y="2"/>
                  </a:cubicBezTo>
                  <a:cubicBezTo>
                    <a:pt x="157" y="1"/>
                    <a:pt x="155" y="0"/>
                    <a:pt x="153" y="0"/>
                  </a:cubicBezTo>
                  <a:cubicBezTo>
                    <a:pt x="146" y="3"/>
                    <a:pt x="139" y="7"/>
                    <a:pt x="131" y="10"/>
                  </a:cubicBezTo>
                  <a:cubicBezTo>
                    <a:pt x="105" y="32"/>
                    <a:pt x="74" y="81"/>
                    <a:pt x="69" y="94"/>
                  </a:cubicBezTo>
                  <a:cubicBezTo>
                    <a:pt x="58" y="120"/>
                    <a:pt x="48" y="146"/>
                    <a:pt x="43" y="174"/>
                  </a:cubicBezTo>
                  <a:cubicBezTo>
                    <a:pt x="40" y="190"/>
                    <a:pt x="47" y="229"/>
                    <a:pt x="31" y="237"/>
                  </a:cubicBezTo>
                  <a:cubicBezTo>
                    <a:pt x="21" y="191"/>
                    <a:pt x="28" y="143"/>
                    <a:pt x="35" y="98"/>
                  </a:cubicBezTo>
                  <a:cubicBezTo>
                    <a:pt x="39" y="91"/>
                    <a:pt x="45" y="65"/>
                    <a:pt x="54" y="46"/>
                  </a:cubicBezTo>
                  <a:cubicBezTo>
                    <a:pt x="45" y="49"/>
                    <a:pt x="37" y="53"/>
                    <a:pt x="29" y="57"/>
                  </a:cubicBezTo>
                  <a:cubicBezTo>
                    <a:pt x="17" y="87"/>
                    <a:pt x="9" y="119"/>
                    <a:pt x="6" y="152"/>
                  </a:cubicBezTo>
                  <a:cubicBezTo>
                    <a:pt x="3" y="184"/>
                    <a:pt x="0" y="223"/>
                    <a:pt x="7" y="254"/>
                  </a:cubicBezTo>
                  <a:cubicBezTo>
                    <a:pt x="13" y="280"/>
                    <a:pt x="22" y="305"/>
                    <a:pt x="27" y="331"/>
                  </a:cubicBezTo>
                  <a:cubicBezTo>
                    <a:pt x="46" y="331"/>
                    <a:pt x="46" y="331"/>
                    <a:pt x="46" y="331"/>
                  </a:cubicBezTo>
                  <a:cubicBezTo>
                    <a:pt x="38" y="304"/>
                    <a:pt x="33" y="275"/>
                    <a:pt x="34" y="2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4" name="Полилиния 204"/>
            <p:cNvSpPr>
              <a:spLocks/>
            </p:cNvSpPr>
            <p:nvPr/>
          </p:nvSpPr>
          <p:spPr bwMode="auto">
            <a:xfrm>
              <a:off x="10842625" y="5913438"/>
              <a:ext cx="498475" cy="946150"/>
            </a:xfrm>
            <a:custGeom>
              <a:avLst/>
              <a:gdLst>
                <a:gd name="T0" fmla="*/ 66 w 157"/>
                <a:gd name="T1" fmla="*/ 108 h 298"/>
                <a:gd name="T2" fmla="*/ 111 w 157"/>
                <a:gd name="T3" fmla="*/ 55 h 298"/>
                <a:gd name="T4" fmla="*/ 135 w 157"/>
                <a:gd name="T5" fmla="*/ 33 h 298"/>
                <a:gd name="T6" fmla="*/ 149 w 157"/>
                <a:gd name="T7" fmla="*/ 0 h 298"/>
                <a:gd name="T8" fmla="*/ 110 w 157"/>
                <a:gd name="T9" fmla="*/ 34 h 298"/>
                <a:gd name="T10" fmla="*/ 54 w 157"/>
                <a:gd name="T11" fmla="*/ 94 h 298"/>
                <a:gd name="T12" fmla="*/ 19 w 157"/>
                <a:gd name="T13" fmla="*/ 160 h 298"/>
                <a:gd name="T14" fmla="*/ 12 w 157"/>
                <a:gd name="T15" fmla="*/ 195 h 298"/>
                <a:gd name="T16" fmla="*/ 9 w 157"/>
                <a:gd name="T17" fmla="*/ 224 h 298"/>
                <a:gd name="T18" fmla="*/ 11 w 157"/>
                <a:gd name="T19" fmla="*/ 298 h 298"/>
                <a:gd name="T20" fmla="*/ 25 w 157"/>
                <a:gd name="T21" fmla="*/ 298 h 298"/>
                <a:gd name="T22" fmla="*/ 66 w 157"/>
                <a:gd name="T23" fmla="*/ 10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298">
                  <a:moveTo>
                    <a:pt x="66" y="108"/>
                  </a:moveTo>
                  <a:cubicBezTo>
                    <a:pt x="66" y="88"/>
                    <a:pt x="94" y="62"/>
                    <a:pt x="111" y="55"/>
                  </a:cubicBezTo>
                  <a:cubicBezTo>
                    <a:pt x="123" y="50"/>
                    <a:pt x="122" y="39"/>
                    <a:pt x="135" y="33"/>
                  </a:cubicBezTo>
                  <a:cubicBezTo>
                    <a:pt x="154" y="25"/>
                    <a:pt x="157" y="23"/>
                    <a:pt x="149" y="0"/>
                  </a:cubicBezTo>
                  <a:cubicBezTo>
                    <a:pt x="144" y="18"/>
                    <a:pt x="128" y="34"/>
                    <a:pt x="110" y="34"/>
                  </a:cubicBezTo>
                  <a:cubicBezTo>
                    <a:pt x="88" y="48"/>
                    <a:pt x="67" y="73"/>
                    <a:pt x="54" y="94"/>
                  </a:cubicBezTo>
                  <a:cubicBezTo>
                    <a:pt x="41" y="115"/>
                    <a:pt x="27" y="136"/>
                    <a:pt x="19" y="160"/>
                  </a:cubicBezTo>
                  <a:cubicBezTo>
                    <a:pt x="16" y="171"/>
                    <a:pt x="13" y="183"/>
                    <a:pt x="12" y="195"/>
                  </a:cubicBezTo>
                  <a:cubicBezTo>
                    <a:pt x="1" y="202"/>
                    <a:pt x="0" y="216"/>
                    <a:pt x="9" y="224"/>
                  </a:cubicBezTo>
                  <a:cubicBezTo>
                    <a:pt x="8" y="251"/>
                    <a:pt x="8" y="275"/>
                    <a:pt x="11" y="298"/>
                  </a:cubicBezTo>
                  <a:cubicBezTo>
                    <a:pt x="25" y="298"/>
                    <a:pt x="25" y="298"/>
                    <a:pt x="25" y="298"/>
                  </a:cubicBezTo>
                  <a:cubicBezTo>
                    <a:pt x="14" y="232"/>
                    <a:pt x="27" y="158"/>
                    <a:pt x="66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5" name="Полилиния 205"/>
            <p:cNvSpPr>
              <a:spLocks/>
            </p:cNvSpPr>
            <p:nvPr/>
          </p:nvSpPr>
          <p:spPr bwMode="auto">
            <a:xfrm>
              <a:off x="10766425" y="5843588"/>
              <a:ext cx="469900" cy="1016000"/>
            </a:xfrm>
            <a:custGeom>
              <a:avLst/>
              <a:gdLst>
                <a:gd name="T0" fmla="*/ 24 w 148"/>
                <a:gd name="T1" fmla="*/ 196 h 320"/>
                <a:gd name="T2" fmla="*/ 63 w 148"/>
                <a:gd name="T3" fmla="*/ 98 h 320"/>
                <a:gd name="T4" fmla="*/ 91 w 148"/>
                <a:gd name="T5" fmla="*/ 58 h 320"/>
                <a:gd name="T6" fmla="*/ 148 w 148"/>
                <a:gd name="T7" fmla="*/ 9 h 320"/>
                <a:gd name="T8" fmla="*/ 23 w 148"/>
                <a:gd name="T9" fmla="*/ 153 h 320"/>
                <a:gd name="T10" fmla="*/ 4 w 148"/>
                <a:gd name="T11" fmla="*/ 273 h 320"/>
                <a:gd name="T12" fmla="*/ 11 w 148"/>
                <a:gd name="T13" fmla="*/ 320 h 320"/>
                <a:gd name="T14" fmla="*/ 20 w 148"/>
                <a:gd name="T15" fmla="*/ 320 h 320"/>
                <a:gd name="T16" fmla="*/ 24 w 148"/>
                <a:gd name="T17" fmla="*/ 19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320">
                  <a:moveTo>
                    <a:pt x="24" y="196"/>
                  </a:moveTo>
                  <a:cubicBezTo>
                    <a:pt x="33" y="164"/>
                    <a:pt x="45" y="125"/>
                    <a:pt x="63" y="98"/>
                  </a:cubicBezTo>
                  <a:cubicBezTo>
                    <a:pt x="72" y="84"/>
                    <a:pt x="83" y="72"/>
                    <a:pt x="91" y="58"/>
                  </a:cubicBezTo>
                  <a:cubicBezTo>
                    <a:pt x="102" y="39"/>
                    <a:pt x="131" y="24"/>
                    <a:pt x="148" y="9"/>
                  </a:cubicBezTo>
                  <a:cubicBezTo>
                    <a:pt x="92" y="0"/>
                    <a:pt x="33" y="110"/>
                    <a:pt x="23" y="153"/>
                  </a:cubicBezTo>
                  <a:cubicBezTo>
                    <a:pt x="0" y="186"/>
                    <a:pt x="4" y="236"/>
                    <a:pt x="4" y="273"/>
                  </a:cubicBezTo>
                  <a:cubicBezTo>
                    <a:pt x="4" y="289"/>
                    <a:pt x="7" y="305"/>
                    <a:pt x="11" y="320"/>
                  </a:cubicBezTo>
                  <a:cubicBezTo>
                    <a:pt x="20" y="320"/>
                    <a:pt x="20" y="320"/>
                    <a:pt x="20" y="320"/>
                  </a:cubicBezTo>
                  <a:cubicBezTo>
                    <a:pt x="11" y="279"/>
                    <a:pt x="14" y="236"/>
                    <a:pt x="24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6" name="Полилиния 206"/>
            <p:cNvSpPr>
              <a:spLocks/>
            </p:cNvSpPr>
            <p:nvPr/>
          </p:nvSpPr>
          <p:spPr bwMode="auto">
            <a:xfrm>
              <a:off x="11861800" y="6573838"/>
              <a:ext cx="95250" cy="285750"/>
            </a:xfrm>
            <a:custGeom>
              <a:avLst/>
              <a:gdLst>
                <a:gd name="T0" fmla="*/ 11 w 30"/>
                <a:gd name="T1" fmla="*/ 83 h 90"/>
                <a:gd name="T2" fmla="*/ 21 w 30"/>
                <a:gd name="T3" fmla="*/ 54 h 90"/>
                <a:gd name="T4" fmla="*/ 16 w 30"/>
                <a:gd name="T5" fmla="*/ 32 h 90"/>
                <a:gd name="T6" fmla="*/ 17 w 30"/>
                <a:gd name="T7" fmla="*/ 0 h 90"/>
                <a:gd name="T8" fmla="*/ 1 w 30"/>
                <a:gd name="T9" fmla="*/ 40 h 90"/>
                <a:gd name="T10" fmla="*/ 0 w 30"/>
                <a:gd name="T11" fmla="*/ 90 h 90"/>
                <a:gd name="T12" fmla="*/ 11 w 30"/>
                <a:gd name="T13" fmla="*/ 90 h 90"/>
                <a:gd name="T14" fmla="*/ 11 w 30"/>
                <a:gd name="T1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0">
                  <a:moveTo>
                    <a:pt x="11" y="83"/>
                  </a:moveTo>
                  <a:cubicBezTo>
                    <a:pt x="11" y="65"/>
                    <a:pt x="19" y="68"/>
                    <a:pt x="21" y="54"/>
                  </a:cubicBezTo>
                  <a:cubicBezTo>
                    <a:pt x="20" y="45"/>
                    <a:pt x="10" y="42"/>
                    <a:pt x="16" y="32"/>
                  </a:cubicBezTo>
                  <a:cubicBezTo>
                    <a:pt x="20" y="26"/>
                    <a:pt x="30" y="6"/>
                    <a:pt x="17" y="0"/>
                  </a:cubicBezTo>
                  <a:cubicBezTo>
                    <a:pt x="3" y="11"/>
                    <a:pt x="13" y="28"/>
                    <a:pt x="1" y="40"/>
                  </a:cubicBezTo>
                  <a:cubicBezTo>
                    <a:pt x="3" y="54"/>
                    <a:pt x="1" y="73"/>
                    <a:pt x="0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88"/>
                    <a:pt x="11" y="85"/>
                    <a:pt x="1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8" name="Полилиния 208"/>
            <p:cNvSpPr>
              <a:spLocks/>
            </p:cNvSpPr>
            <p:nvPr/>
          </p:nvSpPr>
          <p:spPr bwMode="auto">
            <a:xfrm>
              <a:off x="10121900" y="6831013"/>
              <a:ext cx="60325" cy="28575"/>
            </a:xfrm>
            <a:custGeom>
              <a:avLst/>
              <a:gdLst>
                <a:gd name="T0" fmla="*/ 0 w 19"/>
                <a:gd name="T1" fmla="*/ 0 h 9"/>
                <a:gd name="T2" fmla="*/ 4 w 19"/>
                <a:gd name="T3" fmla="*/ 9 h 9"/>
                <a:gd name="T4" fmla="*/ 19 w 19"/>
                <a:gd name="T5" fmla="*/ 9 h 9"/>
                <a:gd name="T6" fmla="*/ 0 w 1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cubicBezTo>
                    <a:pt x="0" y="3"/>
                    <a:pt x="2" y="6"/>
                    <a:pt x="4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3" y="6"/>
                    <a:pt x="8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9" name="Полилиния 209"/>
            <p:cNvSpPr>
              <a:spLocks/>
            </p:cNvSpPr>
            <p:nvPr/>
          </p:nvSpPr>
          <p:spPr bwMode="auto">
            <a:xfrm>
              <a:off x="10163175" y="6773863"/>
              <a:ext cx="168275" cy="85725"/>
            </a:xfrm>
            <a:custGeom>
              <a:avLst/>
              <a:gdLst>
                <a:gd name="T0" fmla="*/ 28 w 53"/>
                <a:gd name="T1" fmla="*/ 12 h 27"/>
                <a:gd name="T2" fmla="*/ 0 w 53"/>
                <a:gd name="T3" fmla="*/ 12 h 27"/>
                <a:gd name="T4" fmla="*/ 21 w 53"/>
                <a:gd name="T5" fmla="*/ 27 h 27"/>
                <a:gd name="T6" fmla="*/ 53 w 53"/>
                <a:gd name="T7" fmla="*/ 27 h 27"/>
                <a:gd name="T8" fmla="*/ 28 w 53"/>
                <a:gd name="T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7">
                  <a:moveTo>
                    <a:pt x="28" y="12"/>
                  </a:moveTo>
                  <a:cubicBezTo>
                    <a:pt x="20" y="17"/>
                    <a:pt x="4" y="0"/>
                    <a:pt x="0" y="12"/>
                  </a:cubicBezTo>
                  <a:cubicBezTo>
                    <a:pt x="8" y="16"/>
                    <a:pt x="19" y="17"/>
                    <a:pt x="21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44" y="23"/>
                    <a:pt x="29" y="23"/>
                    <a:pt x="2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341" name="Полилиния 331"/>
          <p:cNvSpPr>
            <a:spLocks/>
          </p:cNvSpPr>
          <p:nvPr/>
        </p:nvSpPr>
        <p:spPr bwMode="auto">
          <a:xfrm>
            <a:off x="6824663" y="4976813"/>
            <a:ext cx="5367338" cy="1879600"/>
          </a:xfrm>
          <a:custGeom>
            <a:avLst/>
            <a:gdLst>
              <a:gd name="T0" fmla="*/ 1009 w 1691"/>
              <a:gd name="T1" fmla="*/ 341 h 592"/>
              <a:gd name="T2" fmla="*/ 1691 w 1691"/>
              <a:gd name="T3" fmla="*/ 12 h 592"/>
              <a:gd name="T4" fmla="*/ 1691 w 1691"/>
              <a:gd name="T5" fmla="*/ 0 h 592"/>
              <a:gd name="T6" fmla="*/ 1005 w 1691"/>
              <a:gd name="T7" fmla="*/ 331 h 592"/>
              <a:gd name="T8" fmla="*/ 0 w 1691"/>
              <a:gd name="T9" fmla="*/ 592 h 592"/>
              <a:gd name="T10" fmla="*/ 95 w 1691"/>
              <a:gd name="T11" fmla="*/ 592 h 592"/>
              <a:gd name="T12" fmla="*/ 1009 w 1691"/>
              <a:gd name="T13" fmla="*/ 341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1" h="592">
                <a:moveTo>
                  <a:pt x="1009" y="341"/>
                </a:moveTo>
                <a:cubicBezTo>
                  <a:pt x="1255" y="244"/>
                  <a:pt x="1485" y="129"/>
                  <a:pt x="1691" y="12"/>
                </a:cubicBezTo>
                <a:cubicBezTo>
                  <a:pt x="1691" y="0"/>
                  <a:pt x="1691" y="0"/>
                  <a:pt x="1691" y="0"/>
                </a:cubicBezTo>
                <a:cubicBezTo>
                  <a:pt x="1484" y="118"/>
                  <a:pt x="1253" y="233"/>
                  <a:pt x="1005" y="331"/>
                </a:cubicBezTo>
                <a:cubicBezTo>
                  <a:pt x="714" y="446"/>
                  <a:pt x="371" y="548"/>
                  <a:pt x="0" y="592"/>
                </a:cubicBezTo>
                <a:cubicBezTo>
                  <a:pt x="95" y="592"/>
                  <a:pt x="95" y="592"/>
                  <a:pt x="95" y="592"/>
                </a:cubicBezTo>
                <a:cubicBezTo>
                  <a:pt x="391" y="548"/>
                  <a:pt x="697" y="464"/>
                  <a:pt x="1009" y="34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343" name="Полилиния 333"/>
          <p:cNvSpPr>
            <a:spLocks/>
          </p:cNvSpPr>
          <p:nvPr/>
        </p:nvSpPr>
        <p:spPr bwMode="auto">
          <a:xfrm>
            <a:off x="7475538" y="5110163"/>
            <a:ext cx="4716463" cy="1749425"/>
          </a:xfrm>
          <a:custGeom>
            <a:avLst/>
            <a:gdLst>
              <a:gd name="T0" fmla="*/ 1486 w 1486"/>
              <a:gd name="T1" fmla="*/ 0 h 551"/>
              <a:gd name="T2" fmla="*/ 0 w 1486"/>
              <a:gd name="T3" fmla="*/ 551 h 551"/>
              <a:gd name="T4" fmla="*/ 78 w 1486"/>
              <a:gd name="T5" fmla="*/ 551 h 551"/>
              <a:gd name="T6" fmla="*/ 1486 w 1486"/>
              <a:gd name="T7" fmla="*/ 13 h 551"/>
              <a:gd name="T8" fmla="*/ 1486 w 1486"/>
              <a:gd name="T9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6" h="551">
                <a:moveTo>
                  <a:pt x="1486" y="0"/>
                </a:moveTo>
                <a:cubicBezTo>
                  <a:pt x="937" y="320"/>
                  <a:pt x="432" y="481"/>
                  <a:pt x="0" y="551"/>
                </a:cubicBezTo>
                <a:cubicBezTo>
                  <a:pt x="78" y="551"/>
                  <a:pt x="78" y="551"/>
                  <a:pt x="78" y="551"/>
                </a:cubicBezTo>
                <a:cubicBezTo>
                  <a:pt x="555" y="464"/>
                  <a:pt x="1026" y="282"/>
                  <a:pt x="1486" y="13"/>
                </a:cubicBezTo>
                <a:lnTo>
                  <a:pt x="1486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351" name="Группа 1350"/>
          <p:cNvGrpSpPr/>
          <p:nvPr/>
        </p:nvGrpSpPr>
        <p:grpSpPr>
          <a:xfrm>
            <a:off x="1587" y="3359150"/>
            <a:ext cx="12185650" cy="3976688"/>
            <a:chOff x="6350" y="3359150"/>
            <a:chExt cx="12185650" cy="3976688"/>
          </a:xfrm>
          <a:solidFill>
            <a:schemeClr val="bg2">
              <a:lumMod val="75000"/>
            </a:schemeClr>
          </a:solidFill>
        </p:grpSpPr>
        <p:sp>
          <p:nvSpPr>
            <p:cNvPr id="1217" name="Полилиния 207"/>
            <p:cNvSpPr>
              <a:spLocks/>
            </p:cNvSpPr>
            <p:nvPr/>
          </p:nvSpPr>
          <p:spPr bwMode="auto">
            <a:xfrm>
              <a:off x="3675063" y="6808788"/>
              <a:ext cx="238125" cy="50800"/>
            </a:xfrm>
            <a:custGeom>
              <a:avLst/>
              <a:gdLst>
                <a:gd name="T0" fmla="*/ 0 w 75"/>
                <a:gd name="T1" fmla="*/ 0 h 16"/>
                <a:gd name="T2" fmla="*/ 48 w 75"/>
                <a:gd name="T3" fmla="*/ 16 h 16"/>
                <a:gd name="T4" fmla="*/ 75 w 75"/>
                <a:gd name="T5" fmla="*/ 16 h 16"/>
                <a:gd name="T6" fmla="*/ 0 w 75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6">
                  <a:moveTo>
                    <a:pt x="0" y="0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49" y="11"/>
                    <a:pt x="24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0" name="Полилиния 330"/>
            <p:cNvSpPr>
              <a:spLocks/>
            </p:cNvSpPr>
            <p:nvPr/>
          </p:nvSpPr>
          <p:spPr bwMode="auto">
            <a:xfrm>
              <a:off x="6350" y="3359150"/>
              <a:ext cx="12185650" cy="3976688"/>
            </a:xfrm>
            <a:custGeom>
              <a:avLst/>
              <a:gdLst>
                <a:gd name="T0" fmla="*/ 2998 w 3839"/>
                <a:gd name="T1" fmla="*/ 458 h 1252"/>
                <a:gd name="T2" fmla="*/ 3839 w 3839"/>
                <a:gd name="T3" fmla="*/ 0 h 1252"/>
                <a:gd name="T4" fmla="*/ 606 w 3839"/>
                <a:gd name="T5" fmla="*/ 825 h 1252"/>
                <a:gd name="T6" fmla="*/ 491 w 3839"/>
                <a:gd name="T7" fmla="*/ 789 h 1252"/>
                <a:gd name="T8" fmla="*/ 321 w 3839"/>
                <a:gd name="T9" fmla="*/ 707 h 1252"/>
                <a:gd name="T10" fmla="*/ 274 w 3839"/>
                <a:gd name="T11" fmla="*/ 679 h 1252"/>
                <a:gd name="T12" fmla="*/ 0 w 3839"/>
                <a:gd name="T13" fmla="*/ 490 h 1252"/>
                <a:gd name="T14" fmla="*/ 38 w 3839"/>
                <a:gd name="T15" fmla="*/ 544 h 1252"/>
                <a:gd name="T16" fmla="*/ 0 w 3839"/>
                <a:gd name="T17" fmla="*/ 531 h 1252"/>
                <a:gd name="T18" fmla="*/ 0 w 3839"/>
                <a:gd name="T19" fmla="*/ 536 h 1252"/>
                <a:gd name="T20" fmla="*/ 144 w 3839"/>
                <a:gd name="T21" fmla="*/ 622 h 1252"/>
                <a:gd name="T22" fmla="*/ 0 w 3839"/>
                <a:gd name="T23" fmla="*/ 562 h 1252"/>
                <a:gd name="T24" fmla="*/ 0 w 3839"/>
                <a:gd name="T25" fmla="*/ 573 h 1252"/>
                <a:gd name="T26" fmla="*/ 300 w 3839"/>
                <a:gd name="T27" fmla="*/ 709 h 1252"/>
                <a:gd name="T28" fmla="*/ 0 w 3839"/>
                <a:gd name="T29" fmla="*/ 595 h 1252"/>
                <a:gd name="T30" fmla="*/ 325 w 3839"/>
                <a:gd name="T31" fmla="*/ 725 h 1252"/>
                <a:gd name="T32" fmla="*/ 339 w 3839"/>
                <a:gd name="T33" fmla="*/ 734 h 1252"/>
                <a:gd name="T34" fmla="*/ 0 w 3839"/>
                <a:gd name="T35" fmla="*/ 621 h 1252"/>
                <a:gd name="T36" fmla="*/ 338 w 3839"/>
                <a:gd name="T37" fmla="*/ 736 h 1252"/>
                <a:gd name="T38" fmla="*/ 366 w 3839"/>
                <a:gd name="T39" fmla="*/ 751 h 1252"/>
                <a:gd name="T40" fmla="*/ 0 w 3839"/>
                <a:gd name="T41" fmla="*/ 648 h 1252"/>
                <a:gd name="T42" fmla="*/ 378 w 3839"/>
                <a:gd name="T43" fmla="*/ 758 h 1252"/>
                <a:gd name="T44" fmla="*/ 106 w 3839"/>
                <a:gd name="T45" fmla="*/ 694 h 1252"/>
                <a:gd name="T46" fmla="*/ 0 w 3839"/>
                <a:gd name="T47" fmla="*/ 675 h 1252"/>
                <a:gd name="T48" fmla="*/ 418 w 3839"/>
                <a:gd name="T49" fmla="*/ 781 h 1252"/>
                <a:gd name="T50" fmla="*/ 0 w 3839"/>
                <a:gd name="T51" fmla="*/ 708 h 1252"/>
                <a:gd name="T52" fmla="*/ 920 w 3839"/>
                <a:gd name="T53" fmla="*/ 1004 h 1252"/>
                <a:gd name="T54" fmla="*/ 1411 w 3839"/>
                <a:gd name="T55" fmla="*/ 1101 h 1252"/>
                <a:gd name="T56" fmla="*/ 882 w 3839"/>
                <a:gd name="T57" fmla="*/ 978 h 1252"/>
                <a:gd name="T58" fmla="*/ 1963 w 3839"/>
                <a:gd name="T59" fmla="*/ 1101 h 1252"/>
                <a:gd name="T60" fmla="*/ 3839 w 3839"/>
                <a:gd name="T61" fmla="*/ 475 h 1252"/>
                <a:gd name="T62" fmla="*/ 3139 w 3839"/>
                <a:gd name="T63" fmla="*/ 805 h 1252"/>
                <a:gd name="T64" fmla="*/ 841 w 3839"/>
                <a:gd name="T65" fmla="*/ 951 h 1252"/>
                <a:gd name="T66" fmla="*/ 3128 w 3839"/>
                <a:gd name="T67" fmla="*/ 779 h 1252"/>
                <a:gd name="T68" fmla="*/ 3839 w 3839"/>
                <a:gd name="T69" fmla="*/ 417 h 1252"/>
                <a:gd name="T70" fmla="*/ 747 w 3839"/>
                <a:gd name="T71" fmla="*/ 908 h 1252"/>
                <a:gd name="T72" fmla="*/ 1746 w 3839"/>
                <a:gd name="T73" fmla="*/ 1056 h 1252"/>
                <a:gd name="T74" fmla="*/ 3839 w 3839"/>
                <a:gd name="T75" fmla="*/ 381 h 1252"/>
                <a:gd name="T76" fmla="*/ 3110 w 3839"/>
                <a:gd name="T77" fmla="*/ 735 h 1252"/>
                <a:gd name="T78" fmla="*/ 752 w 3839"/>
                <a:gd name="T79" fmla="*/ 900 h 1252"/>
                <a:gd name="T80" fmla="*/ 3099 w 3839"/>
                <a:gd name="T81" fmla="*/ 707 h 1252"/>
                <a:gd name="T82" fmla="*/ 3839 w 3839"/>
                <a:gd name="T83" fmla="*/ 326 h 1252"/>
                <a:gd name="T84" fmla="*/ 783 w 3839"/>
                <a:gd name="T85" fmla="*/ 902 h 1252"/>
                <a:gd name="T86" fmla="*/ 3086 w 3839"/>
                <a:gd name="T87" fmla="*/ 674 h 1252"/>
                <a:gd name="T88" fmla="*/ 3839 w 3839"/>
                <a:gd name="T89" fmla="*/ 281 h 1252"/>
                <a:gd name="T90" fmla="*/ 1744 w 3839"/>
                <a:gd name="T91" fmla="*/ 978 h 1252"/>
                <a:gd name="T92" fmla="*/ 3839 w 3839"/>
                <a:gd name="T93" fmla="*/ 238 h 1252"/>
                <a:gd name="T94" fmla="*/ 576 w 3839"/>
                <a:gd name="T95" fmla="*/ 824 h 1252"/>
                <a:gd name="T96" fmla="*/ 591 w 3839"/>
                <a:gd name="T97" fmla="*/ 828 h 1252"/>
                <a:gd name="T98" fmla="*/ 3055 w 3839"/>
                <a:gd name="T99" fmla="*/ 600 h 1252"/>
                <a:gd name="T100" fmla="*/ 3839 w 3839"/>
                <a:gd name="T101" fmla="*/ 185 h 1252"/>
                <a:gd name="T102" fmla="*/ 1073 w 3839"/>
                <a:gd name="T103" fmla="*/ 922 h 1252"/>
                <a:gd name="T104" fmla="*/ 3040 w 3839"/>
                <a:gd name="T105" fmla="*/ 563 h 1252"/>
                <a:gd name="T106" fmla="*/ 3839 w 3839"/>
                <a:gd name="T107" fmla="*/ 142 h 1252"/>
                <a:gd name="T108" fmla="*/ 626 w 3839"/>
                <a:gd name="T109" fmla="*/ 833 h 1252"/>
                <a:gd name="T110" fmla="*/ 3026 w 3839"/>
                <a:gd name="T111" fmla="*/ 529 h 1252"/>
                <a:gd name="T112" fmla="*/ 3839 w 3839"/>
                <a:gd name="T113" fmla="*/ 93 h 1252"/>
                <a:gd name="T114" fmla="*/ 766 w 3839"/>
                <a:gd name="T115" fmla="*/ 859 h 1252"/>
                <a:gd name="T116" fmla="*/ 1746 w 3839"/>
                <a:gd name="T117" fmla="*/ 868 h 1252"/>
                <a:gd name="T118" fmla="*/ 3595 w 3839"/>
                <a:gd name="T119" fmla="*/ 194 h 1252"/>
                <a:gd name="T120" fmla="*/ 3839 w 3839"/>
                <a:gd name="T121" fmla="*/ 44 h 1252"/>
                <a:gd name="T122" fmla="*/ 1746 w 3839"/>
                <a:gd name="T123" fmla="*/ 843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39" h="1252">
                  <a:moveTo>
                    <a:pt x="1746" y="843"/>
                  </a:moveTo>
                  <a:cubicBezTo>
                    <a:pt x="2148" y="781"/>
                    <a:pt x="2569" y="652"/>
                    <a:pt x="2998" y="458"/>
                  </a:cubicBezTo>
                  <a:cubicBezTo>
                    <a:pt x="3279" y="331"/>
                    <a:pt x="3560" y="178"/>
                    <a:pt x="3839" y="1"/>
                  </a:cubicBezTo>
                  <a:cubicBezTo>
                    <a:pt x="3839" y="0"/>
                    <a:pt x="3839" y="0"/>
                    <a:pt x="3839" y="0"/>
                  </a:cubicBezTo>
                  <a:cubicBezTo>
                    <a:pt x="2870" y="615"/>
                    <a:pt x="1698" y="1040"/>
                    <a:pt x="616" y="827"/>
                  </a:cubicBezTo>
                  <a:cubicBezTo>
                    <a:pt x="612" y="826"/>
                    <a:pt x="609" y="826"/>
                    <a:pt x="606" y="825"/>
                  </a:cubicBezTo>
                  <a:cubicBezTo>
                    <a:pt x="585" y="819"/>
                    <a:pt x="564" y="813"/>
                    <a:pt x="543" y="807"/>
                  </a:cubicBezTo>
                  <a:cubicBezTo>
                    <a:pt x="525" y="801"/>
                    <a:pt x="508" y="795"/>
                    <a:pt x="491" y="789"/>
                  </a:cubicBezTo>
                  <a:cubicBezTo>
                    <a:pt x="447" y="770"/>
                    <a:pt x="404" y="750"/>
                    <a:pt x="361" y="729"/>
                  </a:cubicBezTo>
                  <a:cubicBezTo>
                    <a:pt x="348" y="722"/>
                    <a:pt x="335" y="715"/>
                    <a:pt x="321" y="707"/>
                  </a:cubicBezTo>
                  <a:cubicBezTo>
                    <a:pt x="312" y="701"/>
                    <a:pt x="302" y="696"/>
                    <a:pt x="293" y="690"/>
                  </a:cubicBezTo>
                  <a:cubicBezTo>
                    <a:pt x="286" y="686"/>
                    <a:pt x="280" y="683"/>
                    <a:pt x="274" y="679"/>
                  </a:cubicBezTo>
                  <a:cubicBezTo>
                    <a:pt x="261" y="671"/>
                    <a:pt x="249" y="663"/>
                    <a:pt x="236" y="655"/>
                  </a:cubicBezTo>
                  <a:cubicBezTo>
                    <a:pt x="154" y="599"/>
                    <a:pt x="76" y="544"/>
                    <a:pt x="0" y="49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3" y="528"/>
                    <a:pt x="25" y="536"/>
                    <a:pt x="38" y="544"/>
                  </a:cubicBezTo>
                  <a:cubicBezTo>
                    <a:pt x="25" y="536"/>
                    <a:pt x="13" y="529"/>
                    <a:pt x="0" y="522"/>
                  </a:cubicBezTo>
                  <a:cubicBezTo>
                    <a:pt x="0" y="531"/>
                    <a:pt x="0" y="531"/>
                    <a:pt x="0" y="531"/>
                  </a:cubicBezTo>
                  <a:cubicBezTo>
                    <a:pt x="36" y="552"/>
                    <a:pt x="71" y="573"/>
                    <a:pt x="107" y="594"/>
                  </a:cubicBezTo>
                  <a:cubicBezTo>
                    <a:pt x="71" y="574"/>
                    <a:pt x="36" y="555"/>
                    <a:pt x="0" y="536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47" y="570"/>
                    <a:pt x="95" y="596"/>
                    <a:pt x="144" y="622"/>
                  </a:cubicBezTo>
                  <a:cubicBezTo>
                    <a:pt x="95" y="598"/>
                    <a:pt x="48" y="575"/>
                    <a:pt x="0" y="552"/>
                  </a:cubicBezTo>
                  <a:cubicBezTo>
                    <a:pt x="0" y="562"/>
                    <a:pt x="0" y="562"/>
                    <a:pt x="0" y="562"/>
                  </a:cubicBezTo>
                  <a:cubicBezTo>
                    <a:pt x="77" y="599"/>
                    <a:pt x="154" y="636"/>
                    <a:pt x="233" y="676"/>
                  </a:cubicBezTo>
                  <a:cubicBezTo>
                    <a:pt x="152" y="639"/>
                    <a:pt x="75" y="605"/>
                    <a:pt x="0" y="573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98" y="620"/>
                    <a:pt x="198" y="663"/>
                    <a:pt x="300" y="709"/>
                  </a:cubicBezTo>
                  <a:cubicBezTo>
                    <a:pt x="302" y="711"/>
                    <a:pt x="305" y="713"/>
                    <a:pt x="308" y="715"/>
                  </a:cubicBezTo>
                  <a:cubicBezTo>
                    <a:pt x="203" y="672"/>
                    <a:pt x="101" y="632"/>
                    <a:pt x="0" y="595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106" y="637"/>
                    <a:pt x="214" y="680"/>
                    <a:pt x="325" y="725"/>
                  </a:cubicBezTo>
                  <a:cubicBezTo>
                    <a:pt x="330" y="729"/>
                    <a:pt x="335" y="732"/>
                    <a:pt x="340" y="735"/>
                  </a:cubicBezTo>
                  <a:cubicBezTo>
                    <a:pt x="339" y="735"/>
                    <a:pt x="339" y="734"/>
                    <a:pt x="339" y="734"/>
                  </a:cubicBezTo>
                  <a:cubicBezTo>
                    <a:pt x="263" y="707"/>
                    <a:pt x="152" y="670"/>
                    <a:pt x="88" y="649"/>
                  </a:cubicBezTo>
                  <a:cubicBezTo>
                    <a:pt x="60" y="640"/>
                    <a:pt x="30" y="630"/>
                    <a:pt x="0" y="621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120" y="661"/>
                    <a:pt x="240" y="700"/>
                    <a:pt x="338" y="736"/>
                  </a:cubicBezTo>
                  <a:cubicBezTo>
                    <a:pt x="338" y="736"/>
                    <a:pt x="342" y="738"/>
                    <a:pt x="347" y="739"/>
                  </a:cubicBezTo>
                  <a:cubicBezTo>
                    <a:pt x="353" y="743"/>
                    <a:pt x="359" y="747"/>
                    <a:pt x="366" y="751"/>
                  </a:cubicBezTo>
                  <a:cubicBezTo>
                    <a:pt x="244" y="710"/>
                    <a:pt x="122" y="675"/>
                    <a:pt x="0" y="645"/>
                  </a:cubicBezTo>
                  <a:cubicBezTo>
                    <a:pt x="0" y="648"/>
                    <a:pt x="0" y="648"/>
                    <a:pt x="0" y="648"/>
                  </a:cubicBezTo>
                  <a:cubicBezTo>
                    <a:pt x="115" y="677"/>
                    <a:pt x="229" y="709"/>
                    <a:pt x="344" y="747"/>
                  </a:cubicBezTo>
                  <a:cubicBezTo>
                    <a:pt x="356" y="750"/>
                    <a:pt x="367" y="754"/>
                    <a:pt x="378" y="758"/>
                  </a:cubicBezTo>
                  <a:cubicBezTo>
                    <a:pt x="383" y="761"/>
                    <a:pt x="389" y="764"/>
                    <a:pt x="394" y="767"/>
                  </a:cubicBezTo>
                  <a:cubicBezTo>
                    <a:pt x="298" y="739"/>
                    <a:pt x="202" y="714"/>
                    <a:pt x="106" y="694"/>
                  </a:cubicBezTo>
                  <a:cubicBezTo>
                    <a:pt x="72" y="687"/>
                    <a:pt x="36" y="680"/>
                    <a:pt x="0" y="674"/>
                  </a:cubicBezTo>
                  <a:cubicBezTo>
                    <a:pt x="0" y="675"/>
                    <a:pt x="0" y="675"/>
                    <a:pt x="0" y="675"/>
                  </a:cubicBezTo>
                  <a:cubicBezTo>
                    <a:pt x="136" y="700"/>
                    <a:pt x="268" y="732"/>
                    <a:pt x="399" y="770"/>
                  </a:cubicBezTo>
                  <a:cubicBezTo>
                    <a:pt x="405" y="774"/>
                    <a:pt x="412" y="778"/>
                    <a:pt x="418" y="781"/>
                  </a:cubicBezTo>
                  <a:cubicBezTo>
                    <a:pt x="246" y="740"/>
                    <a:pt x="108" y="719"/>
                    <a:pt x="0" y="707"/>
                  </a:cubicBezTo>
                  <a:cubicBezTo>
                    <a:pt x="0" y="708"/>
                    <a:pt x="0" y="708"/>
                    <a:pt x="0" y="708"/>
                  </a:cubicBezTo>
                  <a:cubicBezTo>
                    <a:pt x="143" y="725"/>
                    <a:pt x="276" y="748"/>
                    <a:pt x="423" y="784"/>
                  </a:cubicBezTo>
                  <a:cubicBezTo>
                    <a:pt x="583" y="875"/>
                    <a:pt x="749" y="948"/>
                    <a:pt x="920" y="1004"/>
                  </a:cubicBezTo>
                  <a:cubicBezTo>
                    <a:pt x="1051" y="1047"/>
                    <a:pt x="1184" y="1079"/>
                    <a:pt x="1321" y="1101"/>
                  </a:cubicBezTo>
                  <a:cubicBezTo>
                    <a:pt x="1411" y="1101"/>
                    <a:pt x="1411" y="1101"/>
                    <a:pt x="1411" y="1101"/>
                  </a:cubicBezTo>
                  <a:cubicBezTo>
                    <a:pt x="1204" y="1075"/>
                    <a:pt x="995" y="1025"/>
                    <a:pt x="786" y="944"/>
                  </a:cubicBezTo>
                  <a:cubicBezTo>
                    <a:pt x="818" y="956"/>
                    <a:pt x="850" y="967"/>
                    <a:pt x="882" y="978"/>
                  </a:cubicBezTo>
                  <a:cubicBezTo>
                    <a:pt x="1083" y="1043"/>
                    <a:pt x="1292" y="1084"/>
                    <a:pt x="1508" y="1101"/>
                  </a:cubicBezTo>
                  <a:cubicBezTo>
                    <a:pt x="1963" y="1101"/>
                    <a:pt x="1963" y="1101"/>
                    <a:pt x="1963" y="1101"/>
                  </a:cubicBezTo>
                  <a:cubicBezTo>
                    <a:pt x="2341" y="1073"/>
                    <a:pt x="2737" y="977"/>
                    <a:pt x="3142" y="814"/>
                  </a:cubicBezTo>
                  <a:cubicBezTo>
                    <a:pt x="3402" y="710"/>
                    <a:pt x="3638" y="590"/>
                    <a:pt x="3839" y="475"/>
                  </a:cubicBezTo>
                  <a:cubicBezTo>
                    <a:pt x="3839" y="463"/>
                    <a:pt x="3839" y="463"/>
                    <a:pt x="3839" y="463"/>
                  </a:cubicBezTo>
                  <a:cubicBezTo>
                    <a:pt x="3627" y="585"/>
                    <a:pt x="3391" y="704"/>
                    <a:pt x="3139" y="805"/>
                  </a:cubicBezTo>
                  <a:cubicBezTo>
                    <a:pt x="2512" y="1056"/>
                    <a:pt x="1636" y="1252"/>
                    <a:pt x="771" y="927"/>
                  </a:cubicBezTo>
                  <a:cubicBezTo>
                    <a:pt x="794" y="936"/>
                    <a:pt x="818" y="944"/>
                    <a:pt x="841" y="951"/>
                  </a:cubicBezTo>
                  <a:cubicBezTo>
                    <a:pt x="1127" y="1044"/>
                    <a:pt x="1429" y="1088"/>
                    <a:pt x="1746" y="1083"/>
                  </a:cubicBezTo>
                  <a:cubicBezTo>
                    <a:pt x="2184" y="1075"/>
                    <a:pt x="2649" y="973"/>
                    <a:pt x="3128" y="779"/>
                  </a:cubicBezTo>
                  <a:cubicBezTo>
                    <a:pt x="3380" y="677"/>
                    <a:pt x="3620" y="554"/>
                    <a:pt x="3839" y="427"/>
                  </a:cubicBezTo>
                  <a:cubicBezTo>
                    <a:pt x="3839" y="417"/>
                    <a:pt x="3839" y="417"/>
                    <a:pt x="3839" y="417"/>
                  </a:cubicBezTo>
                  <a:cubicBezTo>
                    <a:pt x="3619" y="545"/>
                    <a:pt x="3378" y="667"/>
                    <a:pt x="3125" y="770"/>
                  </a:cubicBezTo>
                  <a:cubicBezTo>
                    <a:pt x="2498" y="1024"/>
                    <a:pt x="1616" y="1227"/>
                    <a:pt x="747" y="908"/>
                  </a:cubicBezTo>
                  <a:cubicBezTo>
                    <a:pt x="764" y="914"/>
                    <a:pt x="781" y="920"/>
                    <a:pt x="798" y="926"/>
                  </a:cubicBezTo>
                  <a:cubicBezTo>
                    <a:pt x="1097" y="1023"/>
                    <a:pt x="1414" y="1066"/>
                    <a:pt x="1746" y="1056"/>
                  </a:cubicBezTo>
                  <a:cubicBezTo>
                    <a:pt x="2180" y="1043"/>
                    <a:pt x="2640" y="937"/>
                    <a:pt x="3113" y="743"/>
                  </a:cubicBezTo>
                  <a:cubicBezTo>
                    <a:pt x="3354" y="644"/>
                    <a:pt x="3599" y="522"/>
                    <a:pt x="3839" y="381"/>
                  </a:cubicBezTo>
                  <a:cubicBezTo>
                    <a:pt x="3839" y="372"/>
                    <a:pt x="3839" y="372"/>
                    <a:pt x="3839" y="372"/>
                  </a:cubicBezTo>
                  <a:cubicBezTo>
                    <a:pt x="3619" y="501"/>
                    <a:pt x="3374" y="627"/>
                    <a:pt x="3110" y="735"/>
                  </a:cubicBezTo>
                  <a:cubicBezTo>
                    <a:pt x="2483" y="993"/>
                    <a:pt x="1595" y="1204"/>
                    <a:pt x="722" y="890"/>
                  </a:cubicBezTo>
                  <a:cubicBezTo>
                    <a:pt x="732" y="894"/>
                    <a:pt x="742" y="897"/>
                    <a:pt x="752" y="900"/>
                  </a:cubicBezTo>
                  <a:cubicBezTo>
                    <a:pt x="1064" y="1002"/>
                    <a:pt x="1397" y="1045"/>
                    <a:pt x="1746" y="1029"/>
                  </a:cubicBezTo>
                  <a:cubicBezTo>
                    <a:pt x="2175" y="1010"/>
                    <a:pt x="2631" y="902"/>
                    <a:pt x="3099" y="707"/>
                  </a:cubicBezTo>
                  <a:cubicBezTo>
                    <a:pt x="3366" y="596"/>
                    <a:pt x="3615" y="467"/>
                    <a:pt x="3839" y="334"/>
                  </a:cubicBezTo>
                  <a:cubicBezTo>
                    <a:pt x="3839" y="326"/>
                    <a:pt x="3839" y="326"/>
                    <a:pt x="3839" y="326"/>
                  </a:cubicBezTo>
                  <a:cubicBezTo>
                    <a:pt x="3614" y="459"/>
                    <a:pt x="3364" y="589"/>
                    <a:pt x="3096" y="700"/>
                  </a:cubicBezTo>
                  <a:cubicBezTo>
                    <a:pt x="2260" y="1047"/>
                    <a:pt x="1470" y="1114"/>
                    <a:pt x="783" y="902"/>
                  </a:cubicBezTo>
                  <a:cubicBezTo>
                    <a:pt x="1087" y="990"/>
                    <a:pt x="1412" y="1026"/>
                    <a:pt x="1750" y="1006"/>
                  </a:cubicBezTo>
                  <a:cubicBezTo>
                    <a:pt x="2175" y="981"/>
                    <a:pt x="2623" y="868"/>
                    <a:pt x="3086" y="674"/>
                  </a:cubicBezTo>
                  <a:cubicBezTo>
                    <a:pt x="3338" y="567"/>
                    <a:pt x="3590" y="438"/>
                    <a:pt x="3839" y="288"/>
                  </a:cubicBezTo>
                  <a:cubicBezTo>
                    <a:pt x="3839" y="281"/>
                    <a:pt x="3839" y="281"/>
                    <a:pt x="3839" y="281"/>
                  </a:cubicBezTo>
                  <a:cubicBezTo>
                    <a:pt x="2970" y="808"/>
                    <a:pt x="1781" y="1246"/>
                    <a:pt x="658" y="854"/>
                  </a:cubicBezTo>
                  <a:cubicBezTo>
                    <a:pt x="997" y="963"/>
                    <a:pt x="1360" y="1006"/>
                    <a:pt x="1744" y="978"/>
                  </a:cubicBezTo>
                  <a:cubicBezTo>
                    <a:pt x="2165" y="946"/>
                    <a:pt x="2612" y="829"/>
                    <a:pt x="3069" y="635"/>
                  </a:cubicBezTo>
                  <a:cubicBezTo>
                    <a:pt x="3327" y="525"/>
                    <a:pt x="3585" y="392"/>
                    <a:pt x="3839" y="238"/>
                  </a:cubicBezTo>
                  <a:cubicBezTo>
                    <a:pt x="3839" y="232"/>
                    <a:pt x="3839" y="232"/>
                    <a:pt x="3839" y="232"/>
                  </a:cubicBezTo>
                  <a:cubicBezTo>
                    <a:pt x="2947" y="774"/>
                    <a:pt x="1715" y="1237"/>
                    <a:pt x="576" y="824"/>
                  </a:cubicBezTo>
                  <a:cubicBezTo>
                    <a:pt x="575" y="823"/>
                    <a:pt x="574" y="823"/>
                    <a:pt x="572" y="822"/>
                  </a:cubicBezTo>
                  <a:cubicBezTo>
                    <a:pt x="579" y="824"/>
                    <a:pt x="585" y="826"/>
                    <a:pt x="591" y="828"/>
                  </a:cubicBezTo>
                  <a:cubicBezTo>
                    <a:pt x="950" y="945"/>
                    <a:pt x="1338" y="986"/>
                    <a:pt x="1746" y="949"/>
                  </a:cubicBezTo>
                  <a:cubicBezTo>
                    <a:pt x="2163" y="912"/>
                    <a:pt x="2604" y="794"/>
                    <a:pt x="3055" y="600"/>
                  </a:cubicBezTo>
                  <a:cubicBezTo>
                    <a:pt x="3331" y="481"/>
                    <a:pt x="3595" y="340"/>
                    <a:pt x="3839" y="190"/>
                  </a:cubicBezTo>
                  <a:cubicBezTo>
                    <a:pt x="3839" y="185"/>
                    <a:pt x="3839" y="185"/>
                    <a:pt x="3839" y="185"/>
                  </a:cubicBezTo>
                  <a:cubicBezTo>
                    <a:pt x="2929" y="745"/>
                    <a:pt x="1727" y="1186"/>
                    <a:pt x="607" y="829"/>
                  </a:cubicBezTo>
                  <a:cubicBezTo>
                    <a:pt x="758" y="873"/>
                    <a:pt x="914" y="904"/>
                    <a:pt x="1073" y="922"/>
                  </a:cubicBezTo>
                  <a:cubicBezTo>
                    <a:pt x="1288" y="946"/>
                    <a:pt x="1515" y="945"/>
                    <a:pt x="1746" y="921"/>
                  </a:cubicBezTo>
                  <a:cubicBezTo>
                    <a:pt x="2159" y="878"/>
                    <a:pt x="2594" y="757"/>
                    <a:pt x="3040" y="563"/>
                  </a:cubicBezTo>
                  <a:cubicBezTo>
                    <a:pt x="3235" y="478"/>
                    <a:pt x="3432" y="379"/>
                    <a:pt x="3627" y="268"/>
                  </a:cubicBezTo>
                  <a:cubicBezTo>
                    <a:pt x="3698" y="228"/>
                    <a:pt x="3768" y="186"/>
                    <a:pt x="3839" y="142"/>
                  </a:cubicBezTo>
                  <a:cubicBezTo>
                    <a:pt x="3839" y="139"/>
                    <a:pt x="3839" y="139"/>
                    <a:pt x="3839" y="139"/>
                  </a:cubicBezTo>
                  <a:cubicBezTo>
                    <a:pt x="2931" y="698"/>
                    <a:pt x="1735" y="1146"/>
                    <a:pt x="626" y="833"/>
                  </a:cubicBezTo>
                  <a:cubicBezTo>
                    <a:pt x="976" y="922"/>
                    <a:pt x="1352" y="944"/>
                    <a:pt x="1746" y="896"/>
                  </a:cubicBezTo>
                  <a:cubicBezTo>
                    <a:pt x="2155" y="847"/>
                    <a:pt x="2586" y="723"/>
                    <a:pt x="3026" y="529"/>
                  </a:cubicBezTo>
                  <a:cubicBezTo>
                    <a:pt x="3298" y="409"/>
                    <a:pt x="3570" y="264"/>
                    <a:pt x="3839" y="96"/>
                  </a:cubicBezTo>
                  <a:cubicBezTo>
                    <a:pt x="3839" y="93"/>
                    <a:pt x="3839" y="93"/>
                    <a:pt x="3839" y="93"/>
                  </a:cubicBezTo>
                  <a:cubicBezTo>
                    <a:pt x="2930" y="661"/>
                    <a:pt x="1756" y="1107"/>
                    <a:pt x="652" y="837"/>
                  </a:cubicBezTo>
                  <a:cubicBezTo>
                    <a:pt x="690" y="845"/>
                    <a:pt x="728" y="852"/>
                    <a:pt x="766" y="859"/>
                  </a:cubicBezTo>
                  <a:cubicBezTo>
                    <a:pt x="872" y="877"/>
                    <a:pt x="982" y="890"/>
                    <a:pt x="1092" y="896"/>
                  </a:cubicBezTo>
                  <a:cubicBezTo>
                    <a:pt x="1302" y="909"/>
                    <a:pt x="1522" y="899"/>
                    <a:pt x="1746" y="868"/>
                  </a:cubicBezTo>
                  <a:cubicBezTo>
                    <a:pt x="2151" y="813"/>
                    <a:pt x="2577" y="686"/>
                    <a:pt x="3012" y="492"/>
                  </a:cubicBezTo>
                  <a:cubicBezTo>
                    <a:pt x="3205" y="406"/>
                    <a:pt x="3401" y="306"/>
                    <a:pt x="3595" y="194"/>
                  </a:cubicBezTo>
                  <a:cubicBezTo>
                    <a:pt x="3676" y="147"/>
                    <a:pt x="3758" y="98"/>
                    <a:pt x="3839" y="47"/>
                  </a:cubicBezTo>
                  <a:cubicBezTo>
                    <a:pt x="3839" y="44"/>
                    <a:pt x="3839" y="44"/>
                    <a:pt x="3839" y="44"/>
                  </a:cubicBezTo>
                  <a:cubicBezTo>
                    <a:pt x="2937" y="610"/>
                    <a:pt x="1783" y="1062"/>
                    <a:pt x="690" y="843"/>
                  </a:cubicBezTo>
                  <a:cubicBezTo>
                    <a:pt x="1024" y="901"/>
                    <a:pt x="1378" y="900"/>
                    <a:pt x="1746" y="8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2" name="Полилиния 332"/>
            <p:cNvSpPr>
              <a:spLocks/>
            </p:cNvSpPr>
            <p:nvPr/>
          </p:nvSpPr>
          <p:spPr bwMode="auto">
            <a:xfrm>
              <a:off x="3201988" y="6656388"/>
              <a:ext cx="825500" cy="203200"/>
            </a:xfrm>
            <a:custGeom>
              <a:avLst/>
              <a:gdLst>
                <a:gd name="T0" fmla="*/ 0 w 260"/>
                <a:gd name="T1" fmla="*/ 0 h 64"/>
                <a:gd name="T2" fmla="*/ 196 w 260"/>
                <a:gd name="T3" fmla="*/ 64 h 64"/>
                <a:gd name="T4" fmla="*/ 260 w 260"/>
                <a:gd name="T5" fmla="*/ 64 h 64"/>
                <a:gd name="T6" fmla="*/ 0 w 26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64">
                  <a:moveTo>
                    <a:pt x="0" y="0"/>
                  </a:moveTo>
                  <a:cubicBezTo>
                    <a:pt x="196" y="64"/>
                    <a:pt x="196" y="64"/>
                    <a:pt x="196" y="64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150" y="44"/>
                    <a:pt x="63" y="2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2" y="685800"/>
            <a:ext cx="9144000" cy="2895600"/>
          </a:xfrm>
        </p:spPr>
        <p:txBody>
          <a:bodyPr lIns="0" anchor="b">
            <a:noAutofit/>
          </a:bodyPr>
          <a:lstStyle>
            <a:lvl1pPr algn="l">
              <a:lnSpc>
                <a:spcPct val="90000"/>
              </a:lnSpc>
              <a:defRPr sz="6600" b="1">
                <a:solidFill>
                  <a:schemeClr val="tx1"/>
                </a:solidFill>
                <a:effectLst>
                  <a:outerShdw blurRad="50800" dist="25400" dir="2700000" algn="br" rotWithShape="0">
                    <a:schemeClr val="bg2">
                      <a:lumMod val="50000"/>
                      <a:alpha val="50000"/>
                    </a:scheme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3657599"/>
            <a:ext cx="9144000" cy="1319214"/>
          </a:xfrm>
        </p:spPr>
        <p:txBody>
          <a:bodyPr lIns="0">
            <a:noAutofit/>
          </a:bodyPr>
          <a:lstStyle>
            <a:lvl1pPr marL="0" indent="0" algn="l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97001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2628" y="274638"/>
            <a:ext cx="2628215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7982" y="274638"/>
            <a:ext cx="7732286" cy="58975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405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BB9F7-FE8F-4CB7-B90F-B7A115B006F6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8EBC-E876-4F75-A8E2-294E580032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4015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1676400"/>
            <a:ext cx="9144000" cy="3200400"/>
          </a:xfrm>
        </p:spPr>
        <p:txBody>
          <a:bodyPr lIns="0" anchor="b">
            <a:noAutofit/>
          </a:bodyPr>
          <a:lstStyle>
            <a:lvl1pPr algn="l">
              <a:defRPr sz="6600" b="1" cap="none" baseline="0">
                <a:solidFill>
                  <a:schemeClr val="tx1"/>
                </a:solidFill>
                <a:effectLst>
                  <a:outerShdw blurRad="50800" dist="25400" dir="2700000" algn="br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5029200"/>
            <a:ext cx="9144000" cy="982980"/>
          </a:xfrm>
        </p:spPr>
        <p:txBody>
          <a:bodyPr lIns="0" anchor="t">
            <a:normAutofit/>
          </a:bodyPr>
          <a:lstStyle>
            <a:lvl1pPr marL="0" indent="0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3" y="1828800"/>
            <a:ext cx="4480560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85853" y="1828800"/>
            <a:ext cx="4480560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48327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480560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3" y="2743200"/>
            <a:ext cx="4480560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85853" y="1828800"/>
            <a:ext cx="4480560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85853" y="2743200"/>
            <a:ext cx="4480560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6328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402276"/>
            <a:ext cx="9144000" cy="116046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240" name="Дата 2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241" name="Нижний колонтитул 2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42" name="Номер слайда 2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7DBB-F8DB-48F4-997A-49FAD7ECC765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4" y="741872"/>
            <a:ext cx="4190998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61012" y="761999"/>
            <a:ext cx="5562601" cy="52578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4" y="3581400"/>
            <a:ext cx="4190998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884F-698C-4153-AB67-9A0F214F106F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EA86-1680-48AE-B31F-3E3431F3A3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844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741872"/>
            <a:ext cx="4190999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561013" y="762000"/>
            <a:ext cx="5562600" cy="5257800"/>
          </a:xfrm>
          <a:solidFill>
            <a:schemeClr val="bg2">
              <a:lumMod val="75000"/>
            </a:schemeClr>
          </a:solidFill>
          <a:ln w="50800">
            <a:noFill/>
            <a:miter lim="800000"/>
          </a:ln>
          <a:effectLst>
            <a:outerShdw blurRad="114300" dist="38100" dir="2700000" algn="t" rotWithShape="0">
              <a:prstClr val="black">
                <a:alpha val="42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2" y="3581400"/>
            <a:ext cx="4190999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6" name="Дата 8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87" name="Нижний колонтитул 8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0" name="Номер слайда 8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Полилиния 330"/>
          <p:cNvSpPr>
            <a:spLocks/>
          </p:cNvSpPr>
          <p:nvPr/>
        </p:nvSpPr>
        <p:spPr bwMode="auto">
          <a:xfrm>
            <a:off x="0" y="5525050"/>
            <a:ext cx="12198033" cy="1331045"/>
          </a:xfrm>
          <a:custGeom>
            <a:avLst/>
            <a:gdLst/>
            <a:ahLst/>
            <a:cxnLst/>
            <a:rect l="l" t="t" r="r" b="b"/>
            <a:pathLst>
              <a:path w="12198033" h="1331045">
                <a:moveTo>
                  <a:pt x="12198033" y="1196494"/>
                </a:moveTo>
                <a:lnTo>
                  <a:pt x="12198033" y="1227876"/>
                </a:lnTo>
                <a:lnTo>
                  <a:pt x="11731068" y="1331045"/>
                </a:lnTo>
                <a:lnTo>
                  <a:pt x="11571667" y="1331045"/>
                </a:lnTo>
                <a:cubicBezTo>
                  <a:pt x="11784654" y="1288747"/>
                  <a:pt x="11993493" y="1243425"/>
                  <a:pt x="12198033" y="1196494"/>
                </a:cubicBezTo>
                <a:close/>
                <a:moveTo>
                  <a:pt x="12198033" y="1079784"/>
                </a:moveTo>
                <a:lnTo>
                  <a:pt x="12198033" y="1108141"/>
                </a:lnTo>
                <a:cubicBezTo>
                  <a:pt x="11849183" y="1191043"/>
                  <a:pt x="11502302" y="1266003"/>
                  <a:pt x="11157281" y="1331045"/>
                </a:cubicBezTo>
                <a:lnTo>
                  <a:pt x="10998330" y="1331045"/>
                </a:lnTo>
                <a:cubicBezTo>
                  <a:pt x="11412550" y="1255509"/>
                  <a:pt x="11813177" y="1170340"/>
                  <a:pt x="12198033" y="1079784"/>
                </a:cubicBezTo>
                <a:close/>
                <a:moveTo>
                  <a:pt x="12198033" y="961224"/>
                </a:moveTo>
                <a:lnTo>
                  <a:pt x="12198033" y="986997"/>
                </a:lnTo>
                <a:cubicBezTo>
                  <a:pt x="11645354" y="1122020"/>
                  <a:pt x="11097391" y="1237456"/>
                  <a:pt x="10554898" y="1331045"/>
                </a:cubicBezTo>
                <a:lnTo>
                  <a:pt x="10390409" y="1331045"/>
                </a:lnTo>
                <a:cubicBezTo>
                  <a:pt x="11023530" y="1226457"/>
                  <a:pt x="11628699" y="1099423"/>
                  <a:pt x="12198033" y="961224"/>
                </a:cubicBezTo>
                <a:close/>
                <a:moveTo>
                  <a:pt x="12198033" y="841023"/>
                </a:moveTo>
                <a:lnTo>
                  <a:pt x="12198033" y="866683"/>
                </a:lnTo>
                <a:cubicBezTo>
                  <a:pt x="11424787" y="1060536"/>
                  <a:pt x="10660468" y="1216046"/>
                  <a:pt x="9908372" y="1331045"/>
                </a:cubicBezTo>
                <a:lnTo>
                  <a:pt x="9738431" y="1331045"/>
                </a:lnTo>
                <a:cubicBezTo>
                  <a:pt x="10544680" y="1212098"/>
                  <a:pt x="11365537" y="1048753"/>
                  <a:pt x="12198033" y="841023"/>
                </a:cubicBezTo>
                <a:close/>
                <a:moveTo>
                  <a:pt x="12198033" y="736999"/>
                </a:moveTo>
                <a:lnTo>
                  <a:pt x="12198033" y="754688"/>
                </a:lnTo>
                <a:cubicBezTo>
                  <a:pt x="11208022" y="1008553"/>
                  <a:pt x="10234985" y="1202065"/>
                  <a:pt x="9282858" y="1331045"/>
                </a:cubicBezTo>
                <a:lnTo>
                  <a:pt x="9147179" y="1331045"/>
                </a:lnTo>
                <a:cubicBezTo>
                  <a:pt x="10191953" y="1195709"/>
                  <a:pt x="11214463" y="989995"/>
                  <a:pt x="12198033" y="736999"/>
                </a:cubicBezTo>
                <a:close/>
                <a:moveTo>
                  <a:pt x="12198033" y="605891"/>
                </a:moveTo>
                <a:lnTo>
                  <a:pt x="12198033" y="620405"/>
                </a:lnTo>
                <a:cubicBezTo>
                  <a:pt x="10916468" y="957253"/>
                  <a:pt x="9656814" y="1196289"/>
                  <a:pt x="8437575" y="1331045"/>
                </a:cubicBezTo>
                <a:lnTo>
                  <a:pt x="8297530" y="1331045"/>
                </a:lnTo>
                <a:cubicBezTo>
                  <a:pt x="9636153" y="1193329"/>
                  <a:pt x="10948162" y="935934"/>
                  <a:pt x="12198033" y="605891"/>
                </a:cubicBezTo>
                <a:close/>
                <a:moveTo>
                  <a:pt x="12198033" y="484817"/>
                </a:moveTo>
                <a:lnTo>
                  <a:pt x="12198033" y="500918"/>
                </a:lnTo>
                <a:cubicBezTo>
                  <a:pt x="10548187" y="943710"/>
                  <a:pt x="8934515" y="1223873"/>
                  <a:pt x="7392761" y="1331045"/>
                </a:cubicBezTo>
                <a:lnTo>
                  <a:pt x="7210925" y="1331045"/>
                </a:lnTo>
                <a:cubicBezTo>
                  <a:pt x="8917741" y="1224223"/>
                  <a:pt x="10601963" y="914695"/>
                  <a:pt x="12198033" y="484817"/>
                </a:cubicBezTo>
                <a:close/>
                <a:moveTo>
                  <a:pt x="12198033" y="0"/>
                </a:moveTo>
                <a:lnTo>
                  <a:pt x="12198033" y="6190"/>
                </a:lnTo>
                <a:cubicBezTo>
                  <a:pt x="10484135" y="511501"/>
                  <a:pt x="8802601" y="851467"/>
                  <a:pt x="7190245" y="1023081"/>
                </a:cubicBezTo>
                <a:cubicBezTo>
                  <a:pt x="5564292" y="1196887"/>
                  <a:pt x="4000196" y="1199936"/>
                  <a:pt x="2524467" y="1023081"/>
                </a:cubicBezTo>
                <a:cubicBezTo>
                  <a:pt x="5767255" y="1471487"/>
                  <a:pt x="9131567" y="997348"/>
                  <a:pt x="12198033" y="112614"/>
                </a:cubicBezTo>
                <a:lnTo>
                  <a:pt x="12198033" y="125781"/>
                </a:lnTo>
                <a:cubicBezTo>
                  <a:pt x="10479766" y="620898"/>
                  <a:pt x="8797574" y="948672"/>
                  <a:pt x="7190245" y="1099312"/>
                </a:cubicBezTo>
                <a:cubicBezTo>
                  <a:pt x="6200534" y="1193837"/>
                  <a:pt x="5228497" y="1224330"/>
                  <a:pt x="4300644" y="1184690"/>
                </a:cubicBezTo>
                <a:cubicBezTo>
                  <a:pt x="3814626" y="1166395"/>
                  <a:pt x="3328607" y="1126755"/>
                  <a:pt x="2860262" y="1071869"/>
                </a:cubicBezTo>
                <a:cubicBezTo>
                  <a:pt x="2692365" y="1050524"/>
                  <a:pt x="2524467" y="1029180"/>
                  <a:pt x="2356570" y="1004786"/>
                </a:cubicBezTo>
                <a:cubicBezTo>
                  <a:pt x="5648013" y="1560318"/>
                  <a:pt x="9080277" y="1121784"/>
                  <a:pt x="12198033" y="243599"/>
                </a:cubicBezTo>
                <a:lnTo>
                  <a:pt x="12198033" y="254307"/>
                </a:lnTo>
                <a:cubicBezTo>
                  <a:pt x="10479035" y="738495"/>
                  <a:pt x="8796253" y="1051905"/>
                  <a:pt x="7190245" y="1184690"/>
                </a:cubicBezTo>
                <a:cubicBezTo>
                  <a:pt x="5449415" y="1331052"/>
                  <a:pt x="3788115" y="1263969"/>
                  <a:pt x="2241693" y="992589"/>
                </a:cubicBezTo>
                <a:cubicBezTo>
                  <a:pt x="5555679" y="1638083"/>
                  <a:pt x="9045497" y="1222147"/>
                  <a:pt x="12198033" y="356032"/>
                </a:cubicBezTo>
                <a:lnTo>
                  <a:pt x="12198033" y="372908"/>
                </a:lnTo>
                <a:cubicBezTo>
                  <a:pt x="10475672" y="846233"/>
                  <a:pt x="8795354" y="1145588"/>
                  <a:pt x="7190245" y="1260920"/>
                </a:cubicBezTo>
                <a:cubicBezTo>
                  <a:pt x="6169606" y="1334101"/>
                  <a:pt x="5166641" y="1337151"/>
                  <a:pt x="4216695" y="1263969"/>
                </a:cubicBezTo>
                <a:cubicBezTo>
                  <a:pt x="3514178" y="1209084"/>
                  <a:pt x="2824915" y="1114558"/>
                  <a:pt x="2157744" y="980392"/>
                </a:cubicBezTo>
                <a:cubicBezTo>
                  <a:pt x="2983516" y="1162044"/>
                  <a:pt x="3819377" y="1275938"/>
                  <a:pt x="4657682" y="1331045"/>
                </a:cubicBezTo>
                <a:lnTo>
                  <a:pt x="4481479" y="1331045"/>
                </a:lnTo>
                <a:cubicBezTo>
                  <a:pt x="3656148" y="1268940"/>
                  <a:pt x="2856523" y="1150409"/>
                  <a:pt x="2087051" y="977343"/>
                </a:cubicBezTo>
                <a:cubicBezTo>
                  <a:pt x="2060541" y="971245"/>
                  <a:pt x="2034031" y="965146"/>
                  <a:pt x="2003102" y="959048"/>
                </a:cubicBezTo>
                <a:cubicBezTo>
                  <a:pt x="2011939" y="962097"/>
                  <a:pt x="2016357" y="962097"/>
                  <a:pt x="2020776" y="965146"/>
                </a:cubicBezTo>
                <a:cubicBezTo>
                  <a:pt x="2693419" y="1133468"/>
                  <a:pt x="3373403" y="1254070"/>
                  <a:pt x="4056351" y="1331045"/>
                </a:cubicBezTo>
                <a:lnTo>
                  <a:pt x="4007137" y="1331045"/>
                </a:lnTo>
                <a:cubicBezTo>
                  <a:pt x="3452862" y="1266043"/>
                  <a:pt x="2911375" y="1173851"/>
                  <a:pt x="2383080" y="1056623"/>
                </a:cubicBezTo>
                <a:cubicBezTo>
                  <a:pt x="2860989" y="1171751"/>
                  <a:pt x="3341603" y="1263400"/>
                  <a:pt x="3823766" y="1331045"/>
                </a:cubicBezTo>
                <a:lnTo>
                  <a:pt x="3673814" y="1331045"/>
                </a:lnTo>
                <a:cubicBezTo>
                  <a:pt x="3424567" y="1294913"/>
                  <a:pt x="3178451" y="1251546"/>
                  <a:pt x="2935374" y="1202985"/>
                </a:cubicBezTo>
                <a:cubicBezTo>
                  <a:pt x="3160719" y="1250976"/>
                  <a:pt x="3388573" y="1294278"/>
                  <a:pt x="3619140" y="1331045"/>
                </a:cubicBezTo>
                <a:lnTo>
                  <a:pt x="3470205" y="1331045"/>
                </a:lnTo>
                <a:cubicBezTo>
                  <a:pt x="3254905" y="1294187"/>
                  <a:pt x="3042011" y="1251324"/>
                  <a:pt x="2831395" y="1203735"/>
                </a:cubicBezTo>
                <a:lnTo>
                  <a:pt x="2665855" y="1166395"/>
                </a:lnTo>
                <a:cubicBezTo>
                  <a:pt x="2710038" y="1178591"/>
                  <a:pt x="2754222" y="1187739"/>
                  <a:pt x="2798405" y="1196887"/>
                </a:cubicBezTo>
                <a:lnTo>
                  <a:pt x="2831395" y="1203735"/>
                </a:lnTo>
                <a:cubicBezTo>
                  <a:pt x="3026164" y="1252537"/>
                  <a:pt x="3221677" y="1294670"/>
                  <a:pt x="3417529" y="1331045"/>
                </a:cubicBezTo>
                <a:lnTo>
                  <a:pt x="3268386" y="1331045"/>
                </a:lnTo>
                <a:cubicBezTo>
                  <a:pt x="3185950" y="1316178"/>
                  <a:pt x="3104226" y="1298672"/>
                  <a:pt x="3022804" y="1280541"/>
                </a:cubicBezTo>
                <a:cubicBezTo>
                  <a:pt x="2940474" y="1262134"/>
                  <a:pt x="2858380" y="1242071"/>
                  <a:pt x="2776313" y="1221280"/>
                </a:cubicBezTo>
                <a:cubicBezTo>
                  <a:pt x="2851425" y="1239576"/>
                  <a:pt x="2926537" y="1257871"/>
                  <a:pt x="3001649" y="1276166"/>
                </a:cubicBezTo>
                <a:lnTo>
                  <a:pt x="3022804" y="1280541"/>
                </a:lnTo>
                <a:lnTo>
                  <a:pt x="3258162" y="1331045"/>
                </a:lnTo>
                <a:lnTo>
                  <a:pt x="3101398" y="1331045"/>
                </a:lnTo>
                <a:cubicBezTo>
                  <a:pt x="3027997" y="1316434"/>
                  <a:pt x="2954075" y="1298585"/>
                  <a:pt x="2882354" y="1279216"/>
                </a:cubicBezTo>
                <a:lnTo>
                  <a:pt x="3101039" y="1331045"/>
                </a:lnTo>
                <a:lnTo>
                  <a:pt x="2819650" y="1331045"/>
                </a:lnTo>
                <a:cubicBezTo>
                  <a:pt x="2316348" y="1194470"/>
                  <a:pt x="1824455" y="1031459"/>
                  <a:pt x="1344768" y="843177"/>
                </a:cubicBezTo>
                <a:cubicBezTo>
                  <a:pt x="877686" y="764236"/>
                  <a:pt x="442595" y="705795"/>
                  <a:pt x="0" y="660447"/>
                </a:cubicBezTo>
                <a:lnTo>
                  <a:pt x="0" y="656764"/>
                </a:lnTo>
                <a:cubicBezTo>
                  <a:pt x="377874" y="694662"/>
                  <a:pt x="817021" y="750847"/>
                  <a:pt x="1322676" y="834030"/>
                </a:cubicBezTo>
                <a:cubicBezTo>
                  <a:pt x="1296166" y="824882"/>
                  <a:pt x="1265238" y="812685"/>
                  <a:pt x="1238728" y="800488"/>
                </a:cubicBezTo>
                <a:cubicBezTo>
                  <a:pt x="829615" y="718589"/>
                  <a:pt x="418296" y="645829"/>
                  <a:pt x="0" y="583871"/>
                </a:cubicBezTo>
                <a:lnTo>
                  <a:pt x="0" y="577715"/>
                </a:lnTo>
                <a:cubicBezTo>
                  <a:pt x="405627" y="636456"/>
                  <a:pt x="811131" y="709719"/>
                  <a:pt x="1216636" y="791341"/>
                </a:cubicBezTo>
                <a:cubicBezTo>
                  <a:pt x="1194544" y="782193"/>
                  <a:pt x="1168034" y="773045"/>
                  <a:pt x="1145942" y="763898"/>
                </a:cubicBezTo>
                <a:cubicBezTo>
                  <a:pt x="1097340" y="751701"/>
                  <a:pt x="1048739" y="739504"/>
                  <a:pt x="995718" y="730356"/>
                </a:cubicBezTo>
                <a:cubicBezTo>
                  <a:pt x="662862" y="654451"/>
                  <a:pt x="331903" y="586398"/>
                  <a:pt x="0" y="525497"/>
                </a:cubicBezTo>
                <a:lnTo>
                  <a:pt x="0" y="515954"/>
                </a:lnTo>
                <a:cubicBezTo>
                  <a:pt x="364641" y="581994"/>
                  <a:pt x="728782" y="658099"/>
                  <a:pt x="1092922" y="742553"/>
                </a:cubicBezTo>
                <a:cubicBezTo>
                  <a:pt x="1061994" y="730356"/>
                  <a:pt x="1035484" y="718160"/>
                  <a:pt x="1008974" y="705963"/>
                </a:cubicBezTo>
                <a:cubicBezTo>
                  <a:pt x="986916" y="702918"/>
                  <a:pt x="969262" y="696834"/>
                  <a:pt x="969208" y="696815"/>
                </a:cubicBezTo>
                <a:cubicBezTo>
                  <a:pt x="679894" y="623469"/>
                  <a:pt x="347184" y="546040"/>
                  <a:pt x="0" y="469406"/>
                </a:cubicBezTo>
                <a:lnTo>
                  <a:pt x="0" y="462322"/>
                </a:lnTo>
                <a:cubicBezTo>
                  <a:pt x="285172" y="527372"/>
                  <a:pt x="682319" y="619356"/>
                  <a:pt x="968950" y="689582"/>
                </a:cubicBezTo>
                <a:cubicBezTo>
                  <a:pt x="971885" y="691215"/>
                  <a:pt x="974965" y="692491"/>
                  <a:pt x="978045" y="693766"/>
                </a:cubicBezTo>
                <a:lnTo>
                  <a:pt x="973627" y="690717"/>
                </a:lnTo>
                <a:lnTo>
                  <a:pt x="968950" y="689582"/>
                </a:lnTo>
                <a:lnTo>
                  <a:pt x="911770" y="663274"/>
                </a:lnTo>
                <a:cubicBezTo>
                  <a:pt x="603081" y="576909"/>
                  <a:pt x="299644" y="492960"/>
                  <a:pt x="0" y="415049"/>
                </a:cubicBezTo>
                <a:lnTo>
                  <a:pt x="0" y="403870"/>
                </a:lnTo>
                <a:cubicBezTo>
                  <a:pt x="275445" y="476181"/>
                  <a:pt x="553584" y="552778"/>
                  <a:pt x="836658" y="632781"/>
                </a:cubicBezTo>
                <a:cubicBezTo>
                  <a:pt x="823403" y="626683"/>
                  <a:pt x="810148" y="620585"/>
                  <a:pt x="801311" y="614486"/>
                </a:cubicBezTo>
                <a:cubicBezTo>
                  <a:pt x="531054" y="530373"/>
                  <a:pt x="263975" y="449550"/>
                  <a:pt x="0" y="370949"/>
                </a:cubicBezTo>
                <a:lnTo>
                  <a:pt x="0" y="357127"/>
                </a:lnTo>
                <a:cubicBezTo>
                  <a:pt x="165011" y="407422"/>
                  <a:pt x="333101" y="459584"/>
                  <a:pt x="505282" y="513862"/>
                </a:cubicBezTo>
                <a:lnTo>
                  <a:pt x="0" y="340995"/>
                </a:lnTo>
                <a:lnTo>
                  <a:pt x="0" y="311409"/>
                </a:lnTo>
                <a:cubicBezTo>
                  <a:pt x="37143" y="323887"/>
                  <a:pt x="74462" y="336499"/>
                  <a:pt x="112048" y="349204"/>
                </a:cubicBezTo>
                <a:lnTo>
                  <a:pt x="0" y="307856"/>
                </a:lnTo>
                <a:lnTo>
                  <a:pt x="0" y="202082"/>
                </a:lnTo>
                <a:cubicBezTo>
                  <a:pt x="169306" y="283978"/>
                  <a:pt x="341819" y="366541"/>
                  <a:pt x="518537" y="449829"/>
                </a:cubicBezTo>
                <a:cubicBezTo>
                  <a:pt x="575975" y="474222"/>
                  <a:pt x="628995" y="498616"/>
                  <a:pt x="686434" y="523010"/>
                </a:cubicBezTo>
                <a:cubicBezTo>
                  <a:pt x="712944" y="535207"/>
                  <a:pt x="739454" y="544354"/>
                  <a:pt x="770382" y="556551"/>
                </a:cubicBezTo>
                <a:cubicBezTo>
                  <a:pt x="810148" y="574846"/>
                  <a:pt x="854331" y="590092"/>
                  <a:pt x="894096" y="608388"/>
                </a:cubicBezTo>
                <a:cubicBezTo>
                  <a:pt x="955953" y="632781"/>
                  <a:pt x="1013392" y="654126"/>
                  <a:pt x="1070830" y="675471"/>
                </a:cubicBezTo>
                <a:cubicBezTo>
                  <a:pt x="1260819" y="739504"/>
                  <a:pt x="1450808" y="800488"/>
                  <a:pt x="1645216" y="858424"/>
                </a:cubicBezTo>
                <a:cubicBezTo>
                  <a:pt x="1720328" y="876719"/>
                  <a:pt x="1795440" y="895014"/>
                  <a:pt x="1874970" y="913309"/>
                </a:cubicBezTo>
                <a:cubicBezTo>
                  <a:pt x="1967755" y="931605"/>
                  <a:pt x="2060541" y="949900"/>
                  <a:pt x="2153326" y="968195"/>
                </a:cubicBezTo>
                <a:cubicBezTo>
                  <a:pt x="2166581" y="971245"/>
                  <a:pt x="2179836" y="971245"/>
                  <a:pt x="2197509" y="974294"/>
                </a:cubicBezTo>
                <a:cubicBezTo>
                  <a:pt x="5483281" y="1420688"/>
                  <a:pt x="8956898" y="948095"/>
                  <a:pt x="12198033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11604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  <a:p>
            <a:pPr lvl="5"/>
            <a:r>
              <a:rPr lang="ru-RU" dirty="0"/>
              <a:t>Шесть</a:t>
            </a:r>
          </a:p>
          <a:p>
            <a:pPr lvl="6"/>
            <a:r>
              <a:rPr lang="ru-RU" dirty="0"/>
              <a:t>Семь</a:t>
            </a:r>
          </a:p>
          <a:p>
            <a:pPr lvl="7"/>
            <a:r>
              <a:rPr lang="ru-RU" dirty="0"/>
              <a:t>Восемь</a:t>
            </a:r>
          </a:p>
          <a:p>
            <a:pPr lvl="8"/>
            <a:r>
              <a:rPr lang="ru-RU" dirty="0"/>
              <a:t>Девять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433635" y="6413501"/>
            <a:ext cx="1242177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101A9C7-C274-4F50-89C9-83BDB06EDB81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6576" y="6413501"/>
            <a:ext cx="6777636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28212" y="6413501"/>
            <a:ext cx="854940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3" r:id="rId3"/>
    <p:sldLayoutId id="2147483675" r:id="rId4"/>
    <p:sldLayoutId id="2147483676" r:id="rId5"/>
    <p:sldLayoutId id="2147483667" r:id="rId6"/>
    <p:sldLayoutId id="2147483668" r:id="rId7"/>
    <p:sldLayoutId id="2147483674" r:id="rId8"/>
    <p:sldLayoutId id="2147483670" r:id="rId9"/>
    <p:sldLayoutId id="2147483677" r:id="rId10"/>
    <p:sldLayoutId id="2147483678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 baseline="0">
          <a:solidFill>
            <a:schemeClr val="tx1"/>
          </a:solidFill>
          <a:effectLst>
            <a:outerShdw blurRad="38100" dist="38100" dir="2700000" algn="br" rotWithShape="0">
              <a:schemeClr val="bg2">
                <a:lumMod val="50000"/>
                <a:alpha val="43000"/>
              </a:scheme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Arial" pitchFamily="34" charset="0"/>
        <a:buChar char="•"/>
        <a:defRPr sz="22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tabLst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4pPr>
      <a:lvl5pPr marL="10515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5pPr>
      <a:lvl6pPr marL="123444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522412" y="404664"/>
            <a:ext cx="9144000" cy="5256584"/>
          </a:xfrm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Проект бюджета Красновского </a:t>
            </a:r>
            <a:r>
              <a:rPr lang="ru-RU" dirty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сельского поселения на </a:t>
            </a: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2023 </a:t>
            </a:r>
            <a:r>
              <a:rPr lang="ru-RU" dirty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год и плановый период </a:t>
            </a: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2024 </a:t>
            </a:r>
            <a:r>
              <a:rPr lang="ru-RU" dirty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и </a:t>
            </a: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2025 </a:t>
            </a:r>
            <a:r>
              <a:rPr lang="ru-RU" dirty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годов</a:t>
            </a:r>
            <a:endParaRPr lang="ru-RU" sz="6600" b="1" i="0" baseline="0" dirty="0">
              <a:solidFill>
                <a:schemeClr val="tx1"/>
              </a:solidFill>
              <a:effectLst>
                <a:outerShdw blurRad="50800" dist="25400" dir="2700000" algn="br">
                  <a:srgbClr val="626817">
                    <a:alpha val="50000"/>
                    <a:lumMod val="50000"/>
                  </a:srgbClr>
                </a:outerShdw>
              </a:effectLst>
              <a:latin typeface="Constanti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2450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Динамика </a:t>
            </a:r>
            <a:r>
              <a:rPr lang="ru-RU" dirty="0" smtClean="0"/>
              <a:t>расходов проекта </a:t>
            </a:r>
            <a:r>
              <a:rPr lang="ru-RU" dirty="0"/>
              <a:t>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79445672"/>
              </p:ext>
            </p:extLst>
          </p:nvPr>
        </p:nvGraphicFramePr>
        <p:xfrm>
          <a:off x="1522413" y="1562738"/>
          <a:ext cx="9144000" cy="4674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999328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812146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Запланированный объем расходов бюджета </a:t>
            </a:r>
            <a:r>
              <a:rPr lang="ru-RU" sz="2400" dirty="0" smtClean="0"/>
              <a:t>Красновского </a:t>
            </a:r>
            <a:r>
              <a:rPr lang="ru-RU" sz="2400" dirty="0"/>
              <a:t>сельского поселения </a:t>
            </a:r>
            <a:br>
              <a:rPr lang="ru-RU" sz="2400" dirty="0"/>
            </a:br>
            <a:r>
              <a:rPr lang="ru-RU" sz="2400" dirty="0"/>
              <a:t>на </a:t>
            </a:r>
            <a:r>
              <a:rPr lang="ru-RU" sz="2400" dirty="0" smtClean="0"/>
              <a:t>2023 </a:t>
            </a:r>
            <a:r>
              <a:rPr lang="ru-RU" sz="2400" dirty="0"/>
              <a:t>год </a:t>
            </a:r>
            <a:br>
              <a:rPr lang="ru-RU" sz="2400" dirty="0"/>
            </a:br>
            <a:r>
              <a:rPr lang="ru-RU" sz="2400" dirty="0"/>
              <a:t>и плановый период </a:t>
            </a:r>
            <a:r>
              <a:rPr lang="ru-RU" sz="2400" dirty="0" smtClean="0"/>
              <a:t>20243 </a:t>
            </a:r>
            <a:r>
              <a:rPr lang="ru-RU" sz="2400" dirty="0"/>
              <a:t>и </a:t>
            </a:r>
            <a:r>
              <a:rPr lang="ru-RU" sz="2400" dirty="0" smtClean="0"/>
              <a:t>2025 </a:t>
            </a:r>
            <a:r>
              <a:rPr lang="ru-RU" sz="2400" dirty="0"/>
              <a:t>годов составил (тыс.руб.):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23652572"/>
              </p:ext>
            </p:extLst>
          </p:nvPr>
        </p:nvGraphicFramePr>
        <p:xfrm>
          <a:off x="0" y="1357298"/>
          <a:ext cx="11880891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4658">
                  <a:extLst>
                    <a:ext uri="{9D8B030D-6E8A-4147-A177-3AD203B41FA5}">
                      <a16:colId xmlns:a16="http://schemas.microsoft.com/office/drawing/2014/main" xmlns="" val="1261921229"/>
                    </a:ext>
                  </a:extLst>
                </a:gridCol>
                <a:gridCol w="1451062">
                  <a:extLst>
                    <a:ext uri="{9D8B030D-6E8A-4147-A177-3AD203B41FA5}">
                      <a16:colId xmlns:a16="http://schemas.microsoft.com/office/drawing/2014/main" xmlns="" val="1079011567"/>
                    </a:ext>
                  </a:extLst>
                </a:gridCol>
                <a:gridCol w="1451062">
                  <a:extLst>
                    <a:ext uri="{9D8B030D-6E8A-4147-A177-3AD203B41FA5}">
                      <a16:colId xmlns:a16="http://schemas.microsoft.com/office/drawing/2014/main" xmlns="" val="3825228870"/>
                    </a:ext>
                  </a:extLst>
                </a:gridCol>
                <a:gridCol w="1514109">
                  <a:extLst>
                    <a:ext uri="{9D8B030D-6E8A-4147-A177-3AD203B41FA5}">
                      <a16:colId xmlns:a16="http://schemas.microsoft.com/office/drawing/2014/main" xmlns="" val="2922229598"/>
                    </a:ext>
                  </a:extLst>
                </a:gridCol>
              </a:tblGrid>
              <a:tr h="891352">
                <a:tc>
                  <a:txBody>
                    <a:bodyPr/>
                    <a:lstStyle/>
                    <a:p>
                      <a:endParaRPr lang="ru-RU" sz="2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2023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2024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2025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2885626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/>
                        <a:t>Всего расходов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16487,1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13922,3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14056,0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6065476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r>
                        <a:rPr lang="ru-RU" sz="2000" b="1" dirty="0"/>
                        <a:t>Общегосударственные вопросы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10583,4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10346,8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11156,4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7069283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r>
                        <a:rPr lang="ru-RU" sz="2000" b="1" dirty="0"/>
                        <a:t>Жилищно-коммунальное хозяйство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2982,3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2099,0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1899,0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07972186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r>
                        <a:rPr lang="ru-RU" sz="2000" b="1" dirty="0"/>
                        <a:t>Охрана окружающей среды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50991990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r>
                        <a:rPr lang="ru-RU" sz="2000" b="1" dirty="0"/>
                        <a:t>Культура, кинематография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2478,6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1030,2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654,4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42255581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r>
                        <a:rPr lang="ru-RU" sz="2000" b="1" dirty="0"/>
                        <a:t>Национальная оборона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252,8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261,3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261,3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9173036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r>
                        <a:rPr lang="ru-RU" sz="2000" b="1" dirty="0"/>
                        <a:t>Национальная экономика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50,0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40,0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40,0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0701228"/>
                  </a:ext>
                </a:extLst>
              </a:tr>
              <a:tr h="661326">
                <a:tc>
                  <a:txBody>
                    <a:bodyPr/>
                    <a:lstStyle/>
                    <a:p>
                      <a:r>
                        <a:rPr lang="ru-RU" sz="2000" b="1" dirty="0"/>
                        <a:t>Национальная безопасность и правоохранительная деятельность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112,0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117,0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117,0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6921993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r>
                        <a:rPr lang="ru-RU" sz="2000" b="1" dirty="0"/>
                        <a:t>Физическая культура и спорт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66735570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Образование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15,0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15,0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15,0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53138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10116616" cy="11545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Структура расходов </a:t>
            </a:r>
            <a:r>
              <a:rPr lang="ru-RU" dirty="0" smtClean="0"/>
              <a:t>проекта бюджета Красновского </a:t>
            </a:r>
            <a:r>
              <a:rPr lang="ru-RU" dirty="0"/>
              <a:t>сельского поселения в </a:t>
            </a:r>
            <a:r>
              <a:rPr lang="ru-RU" dirty="0" smtClean="0"/>
              <a:t>2022 </a:t>
            </a:r>
            <a:r>
              <a:rPr lang="ru-RU" dirty="0"/>
              <a:t>году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76236351"/>
              </p:ext>
            </p:extLst>
          </p:nvPr>
        </p:nvGraphicFramePr>
        <p:xfrm>
          <a:off x="261764" y="1268760"/>
          <a:ext cx="11665296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52453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Доля муниципальных программ в общем объеме расходов запланированных на реализацию муниципальных программ в </a:t>
            </a:r>
            <a:r>
              <a:rPr lang="ru-RU" sz="2800" dirty="0" smtClean="0"/>
              <a:t>2023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/>
              <a:t>году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51990369"/>
              </p:ext>
            </p:extLst>
          </p:nvPr>
        </p:nvGraphicFramePr>
        <p:xfrm>
          <a:off x="405780" y="1700808"/>
          <a:ext cx="11089232" cy="4890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12054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Динамика расходов 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 на культуру, кинематографию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66137083"/>
              </p:ext>
            </p:extLst>
          </p:nvPr>
        </p:nvGraphicFramePr>
        <p:xfrm>
          <a:off x="1522413" y="1562738"/>
          <a:ext cx="9144000" cy="4962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80469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866484"/>
          </a:xfrm>
        </p:spPr>
        <p:txBody>
          <a:bodyPr/>
          <a:lstStyle/>
          <a:p>
            <a:pPr algn="ctr"/>
            <a:r>
              <a:rPr lang="ru-RU" dirty="0"/>
              <a:t>Культура и кинематография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61345236"/>
              </p:ext>
            </p:extLst>
          </p:nvPr>
        </p:nvGraphicFramePr>
        <p:xfrm>
          <a:off x="765820" y="1268760"/>
          <a:ext cx="10225135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573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Динамика расходов 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 на физическую культуру и спорт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1379309"/>
              </p:ext>
            </p:extLst>
          </p:nvPr>
        </p:nvGraphicFramePr>
        <p:xfrm>
          <a:off x="1522413" y="1562738"/>
          <a:ext cx="9144000" cy="4962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637468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685800"/>
            <a:ext cx="10213775" cy="4615408"/>
          </a:xfrm>
        </p:spPr>
        <p:txBody>
          <a:bodyPr/>
          <a:lstStyle/>
          <a:p>
            <a:pPr algn="just"/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Проект бюджета Красновского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сельского поселения на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2023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год и плановый период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2024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и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2025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годов сформирован  на основе стратегических целей и задач, определенных Бюджетным посланием Президента Российской Федерации, основных направлений бюджетной и налоговой политики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Красновского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сельского поселения на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2023-2025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годы, с учетом прогноза социально-экономического развития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Красновского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сельского поселения на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2023-2025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годы. Главной идеологией бюджетной политики традиционно остается улучшение условий жизни и самочувствия населения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Красновского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сельского поселения, выполнение социальных обязательств перед гражданами, предоставление качественных муниципальных услуг на основе целей и задач, определенных указами Президента Российской Федерации и Стратегией социально-экономического развития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Красновского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сельского поселения на период </a:t>
            </a:r>
            <a:r>
              <a:rPr lang="ru-RU" altLang="ru-RU" sz="2400">
                <a:solidFill>
                  <a:schemeClr val="accent1"/>
                </a:solidFill>
                <a:latin typeface="Times New Roman" panose="02020603050405020304" pitchFamily="18" charset="0"/>
              </a:rPr>
              <a:t>до </a:t>
            </a:r>
            <a:r>
              <a:rPr lang="ru-RU" altLang="ru-RU" sz="240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2025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года.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992684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1874596"/>
          </a:xfrm>
        </p:spPr>
        <p:txBody>
          <a:bodyPr>
            <a:normAutofit fontScale="90000"/>
          </a:bodyPr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Основы формирования </a:t>
            </a:r>
            <a:r>
              <a:rPr lang="ru-RU" dirty="0" smtClean="0"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</a:rPr>
              <a:t>проекта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бюджета Красновского </a:t>
            </a: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сельского поселения на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2023 </a:t>
            </a: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год и плановый период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2024 </a:t>
            </a: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и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2025 </a:t>
            </a: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годов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3892" y="2636912"/>
            <a:ext cx="9252520" cy="3382888"/>
          </a:xfrm>
        </p:spPr>
        <p:txBody>
          <a:bodyPr>
            <a:normAutofit/>
          </a:bodyPr>
          <a:lstStyle/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/>
              <a:buChar char="•"/>
            </a:pP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Основные направления бюджетной и налоговой политики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Красновского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сельского поселения на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2023-2025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годы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/>
              <a:buChar char="•"/>
            </a:pP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Прогноз социально-экономического развития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Красновского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сельского поселения на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2023-2025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годы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/>
              <a:buChar char="•"/>
            </a:pP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Муниципальные программы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Красновского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сельского поселения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634115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36776832"/>
              </p:ext>
            </p:extLst>
          </p:nvPr>
        </p:nvGraphicFramePr>
        <p:xfrm>
          <a:off x="189756" y="394763"/>
          <a:ext cx="11665296" cy="5831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199316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Основные параметры </a:t>
            </a:r>
            <a:r>
              <a:rPr lang="ru-RU" sz="2800" dirty="0" smtClean="0"/>
              <a:t>проекта бюджета Красновского </a:t>
            </a:r>
            <a:r>
              <a:rPr lang="ru-RU" sz="2800" dirty="0"/>
              <a:t>сельского поселения на </a:t>
            </a:r>
            <a:r>
              <a:rPr lang="ru-RU" sz="2800" dirty="0" smtClean="0"/>
              <a:t>2023 </a:t>
            </a:r>
            <a:r>
              <a:rPr lang="ru-RU" sz="2800" dirty="0"/>
              <a:t>год и плановый период </a:t>
            </a:r>
            <a:r>
              <a:rPr lang="ru-RU" sz="2800" dirty="0" smtClean="0"/>
              <a:t>2024 </a:t>
            </a:r>
            <a:r>
              <a:rPr lang="ru-RU" sz="2800" dirty="0"/>
              <a:t>и </a:t>
            </a:r>
            <a:r>
              <a:rPr lang="ru-RU" sz="2800" dirty="0" smtClean="0"/>
              <a:t>2025 </a:t>
            </a:r>
            <a:r>
              <a:rPr lang="ru-RU" sz="2800" dirty="0"/>
              <a:t>годов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30784542"/>
              </p:ext>
            </p:extLst>
          </p:nvPr>
        </p:nvGraphicFramePr>
        <p:xfrm>
          <a:off x="693812" y="1588496"/>
          <a:ext cx="10945216" cy="5002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8312">
                  <a:extLst>
                    <a:ext uri="{9D8B030D-6E8A-4147-A177-3AD203B41FA5}">
                      <a16:colId xmlns:a16="http://schemas.microsoft.com/office/drawing/2014/main" xmlns="" val="861419232"/>
                    </a:ext>
                  </a:extLst>
                </a:gridCol>
                <a:gridCol w="1829436">
                  <a:extLst>
                    <a:ext uri="{9D8B030D-6E8A-4147-A177-3AD203B41FA5}">
                      <a16:colId xmlns:a16="http://schemas.microsoft.com/office/drawing/2014/main" xmlns="" val="682767594"/>
                    </a:ext>
                  </a:extLst>
                </a:gridCol>
                <a:gridCol w="1695167">
                  <a:extLst>
                    <a:ext uri="{9D8B030D-6E8A-4147-A177-3AD203B41FA5}">
                      <a16:colId xmlns:a16="http://schemas.microsoft.com/office/drawing/2014/main" xmlns="" val="394332246"/>
                    </a:ext>
                  </a:extLst>
                </a:gridCol>
                <a:gridCol w="1762301">
                  <a:extLst>
                    <a:ext uri="{9D8B030D-6E8A-4147-A177-3AD203B41FA5}">
                      <a16:colId xmlns:a16="http://schemas.microsoft.com/office/drawing/2014/main" xmlns="" val="4157858032"/>
                    </a:ext>
                  </a:extLst>
                </a:gridCol>
              </a:tblGrid>
              <a:tr h="6006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2023 </a:t>
                      </a:r>
                      <a:r>
                        <a:rPr lang="ru-RU" dirty="0"/>
                        <a:t>год (тыс.руб.)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2024 </a:t>
                      </a:r>
                      <a:r>
                        <a:rPr lang="ru-RU" dirty="0"/>
                        <a:t>год (тыс.руб.)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2025 </a:t>
                      </a:r>
                      <a:r>
                        <a:rPr lang="ru-RU" dirty="0"/>
                        <a:t>год (тыс.руб.)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22830370"/>
                  </a:ext>
                </a:extLst>
              </a:tr>
              <a:tr h="642168">
                <a:tc>
                  <a:txBody>
                    <a:bodyPr/>
                    <a:lstStyle/>
                    <a:p>
                      <a:r>
                        <a:rPr lang="ru-RU" sz="2400" b="1" dirty="0"/>
                        <a:t>Доходы бюджета, 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16487,1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13922,3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14056,0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08826669"/>
                  </a:ext>
                </a:extLst>
              </a:tr>
              <a:tr h="600667">
                <a:tc>
                  <a:txBody>
                    <a:bodyPr/>
                    <a:lstStyle/>
                    <a:p>
                      <a:r>
                        <a:rPr lang="ru-RU" sz="2400" b="1" dirty="0"/>
                        <a:t>из них: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2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4618005"/>
                  </a:ext>
                </a:extLst>
              </a:tr>
              <a:tr h="917383">
                <a:tc>
                  <a:txBody>
                    <a:bodyPr/>
                    <a:lstStyle/>
                    <a:p>
                      <a:r>
                        <a:rPr lang="ru-RU" sz="2400" b="1" dirty="0"/>
                        <a:t>Налоговые и неналоговые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3206,0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3334,1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3467,8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9154364"/>
                  </a:ext>
                </a:extLst>
              </a:tr>
              <a:tr h="642168">
                <a:tc>
                  <a:txBody>
                    <a:bodyPr/>
                    <a:lstStyle/>
                    <a:p>
                      <a:r>
                        <a:rPr lang="ru-RU" sz="2400" b="1" dirty="0"/>
                        <a:t>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13281,1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10588,2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10588,2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1935282"/>
                  </a:ext>
                </a:extLst>
              </a:tr>
              <a:tr h="642168">
                <a:tc>
                  <a:txBody>
                    <a:bodyPr/>
                    <a:lstStyle/>
                    <a:p>
                      <a:r>
                        <a:rPr lang="ru-RU" sz="2400" b="1" dirty="0"/>
                        <a:t>Расходы бюджета, 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16487,1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13922,3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14056,0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54685485"/>
                  </a:ext>
                </a:extLst>
              </a:tr>
              <a:tr h="917383">
                <a:tc>
                  <a:txBody>
                    <a:bodyPr/>
                    <a:lstStyle/>
                    <a:p>
                      <a:r>
                        <a:rPr lang="ru-RU" sz="2400" b="1" dirty="0"/>
                        <a:t>Дефицит (-), профицит (+)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0,0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0,0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0,0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47833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14607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Динамика доходов 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 </a:t>
            </a:r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24537554"/>
              </p:ext>
            </p:extLst>
          </p:nvPr>
        </p:nvGraphicFramePr>
        <p:xfrm>
          <a:off x="1522413" y="1700808"/>
          <a:ext cx="914400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382847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Динамика налоговых и неналоговых доходов 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64428141"/>
              </p:ext>
            </p:extLst>
          </p:nvPr>
        </p:nvGraphicFramePr>
        <p:xfrm>
          <a:off x="693812" y="1562738"/>
          <a:ext cx="10585175" cy="5034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487247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/>
              <a:t>Запланированный объем налоговых и неналоговых доходов бюджета </a:t>
            </a:r>
            <a:r>
              <a:rPr lang="ru-RU" sz="2400" dirty="0" smtClean="0"/>
              <a:t>Красновского </a:t>
            </a:r>
            <a:r>
              <a:rPr lang="ru-RU" sz="2400" dirty="0"/>
              <a:t>сельского поселения </a:t>
            </a:r>
            <a:br>
              <a:rPr lang="ru-RU" sz="2400" dirty="0"/>
            </a:br>
            <a:r>
              <a:rPr lang="ru-RU" sz="2400" dirty="0"/>
              <a:t>на </a:t>
            </a:r>
            <a:r>
              <a:rPr lang="ru-RU" sz="2400" dirty="0" smtClean="0"/>
              <a:t>2023 </a:t>
            </a:r>
            <a:r>
              <a:rPr lang="ru-RU" sz="2400" dirty="0"/>
              <a:t>год </a:t>
            </a:r>
            <a:br>
              <a:rPr lang="ru-RU" sz="2400" dirty="0"/>
            </a:br>
            <a:r>
              <a:rPr lang="ru-RU" sz="2400" dirty="0"/>
              <a:t>и плановый период </a:t>
            </a:r>
            <a:r>
              <a:rPr lang="ru-RU" sz="2400" dirty="0" smtClean="0"/>
              <a:t>2024 </a:t>
            </a:r>
            <a:r>
              <a:rPr lang="ru-RU" sz="2400" dirty="0"/>
              <a:t>и </a:t>
            </a:r>
            <a:r>
              <a:rPr lang="ru-RU" sz="2400" dirty="0" smtClean="0"/>
              <a:t>2025 </a:t>
            </a:r>
            <a:r>
              <a:rPr lang="ru-RU" sz="2400" dirty="0"/>
              <a:t>годов составил (тыс.руб.):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18108707"/>
              </p:ext>
            </p:extLst>
          </p:nvPr>
        </p:nvGraphicFramePr>
        <p:xfrm>
          <a:off x="549275" y="1562100"/>
          <a:ext cx="11161712" cy="6761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1201">
                  <a:extLst>
                    <a:ext uri="{9D8B030D-6E8A-4147-A177-3AD203B41FA5}">
                      <a16:colId xmlns:a16="http://schemas.microsoft.com/office/drawing/2014/main" xmlns="" val="126192122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1079011567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3825228870"/>
                    </a:ext>
                  </a:extLst>
                </a:gridCol>
                <a:gridCol w="1728143">
                  <a:extLst>
                    <a:ext uri="{9D8B030D-6E8A-4147-A177-3AD203B41FA5}">
                      <a16:colId xmlns:a16="http://schemas.microsoft.com/office/drawing/2014/main" xmlns="" val="2922229598"/>
                    </a:ext>
                  </a:extLst>
                </a:gridCol>
              </a:tblGrid>
              <a:tr h="670776"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2023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2024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2025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2885626"/>
                  </a:ext>
                </a:extLst>
              </a:tr>
              <a:tr h="5407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/>
                        <a:t>Всего доходов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3206,0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3334,1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3467,8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6065476"/>
                  </a:ext>
                </a:extLst>
              </a:tr>
              <a:tr h="661618">
                <a:tc>
                  <a:txBody>
                    <a:bodyPr/>
                    <a:lstStyle/>
                    <a:p>
                      <a:r>
                        <a:rPr lang="ru-RU" sz="2800" b="1" dirty="0"/>
                        <a:t>Налоги на прибыль,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683,4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710,7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739,2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17069283"/>
                  </a:ext>
                </a:extLst>
              </a:tr>
              <a:tr h="751461">
                <a:tc>
                  <a:txBody>
                    <a:bodyPr/>
                    <a:lstStyle/>
                    <a:p>
                      <a:r>
                        <a:rPr lang="ru-RU" sz="2800" b="1" dirty="0"/>
                        <a:t>Налоги на совокупный доход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160,7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167,1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173,8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92282391"/>
                  </a:ext>
                </a:extLst>
              </a:tr>
              <a:tr h="676294">
                <a:tc>
                  <a:txBody>
                    <a:bodyPr/>
                    <a:lstStyle/>
                    <a:p>
                      <a:r>
                        <a:rPr lang="ru-RU" sz="2800" b="1" dirty="0"/>
                        <a:t>Государственная пошлина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9,0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9,4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9,8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07972186"/>
                  </a:ext>
                </a:extLst>
              </a:tr>
              <a:tr h="676294">
                <a:tc>
                  <a:txBody>
                    <a:bodyPr/>
                    <a:lstStyle/>
                    <a:p>
                      <a:r>
                        <a:rPr lang="ru-RU" sz="2800" b="1" dirty="0"/>
                        <a:t>Налоги на имущество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2277,5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2368,5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2463,4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50991990"/>
                  </a:ext>
                </a:extLst>
              </a:tr>
              <a:tr h="676294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72,0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74,9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77,9</a:t>
                      </a:r>
                      <a:endParaRPr lang="ru-RU" sz="2800" b="1" dirty="0"/>
                    </a:p>
                  </a:txBody>
                  <a:tcPr/>
                </a:tc>
              </a:tr>
              <a:tr h="986058">
                <a:tc>
                  <a:txBody>
                    <a:bodyPr/>
                    <a:lstStyle/>
                    <a:p>
                      <a:r>
                        <a:rPr lang="ru-RU" sz="2800" b="1" dirty="0"/>
                        <a:t>Штрафы, санкции, возмещение ущерба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3,4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3,5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smtClean="0"/>
                        <a:t>3,7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42255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68341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Структура налоговых и неналоговых доходов </a:t>
            </a:r>
            <a:r>
              <a:rPr lang="ru-RU" dirty="0" smtClean="0"/>
              <a:t>проекта бюджета Красновского </a:t>
            </a:r>
            <a:r>
              <a:rPr lang="ru-RU" dirty="0"/>
              <a:t>сельского поселения в </a:t>
            </a:r>
            <a:r>
              <a:rPr lang="ru-RU" dirty="0" smtClean="0"/>
              <a:t>2023 </a:t>
            </a:r>
            <a:r>
              <a:rPr lang="ru-RU" dirty="0"/>
              <a:t>году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15904529"/>
              </p:ext>
            </p:extLst>
          </p:nvPr>
        </p:nvGraphicFramePr>
        <p:xfrm>
          <a:off x="189756" y="1562738"/>
          <a:ext cx="11665296" cy="4818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131480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100000"/>
                <a:satMod val="100000"/>
                <a:lumMod val="160000"/>
              </a:schemeClr>
            </a:gs>
            <a:gs pos="55000">
              <a:schemeClr val="bg2">
                <a:lumMod val="85000"/>
                <a:lumOff val="15000"/>
              </a:schemeClr>
            </a:gs>
            <a:gs pos="100000">
              <a:schemeClr val="bg2">
                <a:shade val="100000"/>
                <a:satMod val="100000"/>
                <a:lumMod val="80000"/>
              </a:schemeClr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Динамика безвозмездных поступлений </a:t>
            </a:r>
            <a:r>
              <a:rPr lang="ru-RU" dirty="0" smtClean="0"/>
              <a:t>проекта бюджета Красновского </a:t>
            </a:r>
            <a:r>
              <a:rPr lang="ru-RU" dirty="0"/>
              <a:t>сельского поселения</a:t>
            </a: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75911049"/>
              </p:ext>
            </p:extLst>
          </p:nvPr>
        </p:nvGraphicFramePr>
        <p:xfrm>
          <a:off x="549796" y="1828800"/>
          <a:ext cx="10945215" cy="46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4256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Currency_16x9_TP102895244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BF96224-73A1-4F95-BC30-DAEDFB4460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595</Words>
  <Application>Microsoft Office PowerPoint</Application>
  <PresentationFormat>Произвольный</PresentationFormat>
  <Paragraphs>135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Currency_16x9_TP102895244</vt:lpstr>
      <vt:lpstr>Проект бюджета Красновского сельского поселения на 2023 год и плановый период 2024 и 2025 годов</vt:lpstr>
      <vt:lpstr>Основы формирования проекта бюджета Красновского сельского поселения на 2023 год и плановый период 2024 и 2025 годов</vt:lpstr>
      <vt:lpstr>Слайд 3</vt:lpstr>
      <vt:lpstr>Основные параметры проекта бюджета Красновского сельского поселения на 2023 год и плановый период 2024 и 2025 годов</vt:lpstr>
      <vt:lpstr>Динамика доходов бюджета Красновского сельского поселения </vt:lpstr>
      <vt:lpstr>Динамика налоговых и неналоговых доходов бюджета Красновского сельского поселения</vt:lpstr>
      <vt:lpstr>Запланированный объем налоговых и неналоговых доходов бюджета Красновского сельского поселения  на 2023 год  и плановый период 2024 и 2025 годов составил (тыс.руб.):</vt:lpstr>
      <vt:lpstr>Структура налоговых и неналоговых доходов проекта бюджета Красновского сельского поселения в 2023 году</vt:lpstr>
      <vt:lpstr>Динамика безвозмездных поступлений проекта бюджета Красновского сельского поселения</vt:lpstr>
      <vt:lpstr>Динамика расходов проекта бюджета Красновского сельского поселения</vt:lpstr>
      <vt:lpstr>Запланированный объем расходов бюджета Красновского сельского поселения  на 2023 год  и плановый период 20243 и 2025 годов составил (тыс.руб.):</vt:lpstr>
      <vt:lpstr>Структура расходов проекта бюджета Красновского сельского поселения в 2022 году</vt:lpstr>
      <vt:lpstr>Доля муниципальных программ в общем объеме расходов запланированных на реализацию муниципальных программ в 2023  году</vt:lpstr>
      <vt:lpstr>Динамика расходов бюджета Красновского сельского поселения на культуру, кинематографию</vt:lpstr>
      <vt:lpstr>Культура и кинематография</vt:lpstr>
      <vt:lpstr>Динамика расходов бюджета Красновского сельского поселения на физическую культуру и спорт</vt:lpstr>
      <vt:lpstr>Проект бюджета Красновского сельского поселения на 2023 год и плановый период 2024 и 2025 годов сформирован  на основе стратегических целей и задач, определенных Бюджетным посланием Президента Российской Федерации, основных направлений бюджетной и налоговой политики Красновского сельского поселения на 2023-2025 годы, с учетом прогноза социально-экономического развития Красновского сельского поселения на 2023-2025 годы. Главной идеологией бюджетной политики традиционно остается улучшение условий жизни и самочувствия населения Красновского сельского поселения, выполнение социальных обязательств перед гражданами, предоставление качественных муниципальных услуг на основе целей и задач, определенных указами Президента Российской Федерации и Стратегией социально-экономического развития Красновского сельского поселения на период до 2025 года.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2017-04-19T09:13:19Z</dcterms:created>
  <dcterms:modified xsi:type="dcterms:W3CDTF">2023-01-26T08:11:51Z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TC028952639991</vt:lpwstr>
  </property>
</Properties>
</file>